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8" r:id="rId3"/>
    <p:sldId id="293" r:id="rId4"/>
    <p:sldId id="292" r:id="rId5"/>
    <p:sldId id="294" r:id="rId6"/>
    <p:sldId id="297" r:id="rId7"/>
    <p:sldId id="299" r:id="rId8"/>
    <p:sldId id="276" r:id="rId9"/>
    <p:sldId id="295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85C41-E27C-401D-AC20-9C626F61DA65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8635-D745-46E6-AC89-59CFCA690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F788-901F-4EF1-AD25-A821053C9033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08BF-3F3B-4532-9238-18F985F7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6DD9-3CA5-4D54-9265-291F82FBC2E3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4DF2-3760-4C5B-9AB9-0ECE0718B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6421D-A057-4FD8-BD50-08E7B8B90E0A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2005B-69C7-4D62-BCAA-9A62794C7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6B02-F7B3-4F07-B8B4-F7559685D81F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B45A-2064-464D-A3C3-824D4F79B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2FEC-C90E-4B23-8FF4-E9DF5259D9DA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BFBA-2787-4766-9C9D-3735E57DE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D346-8D6F-4B78-A500-E4E5A52A7184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578B-954E-482C-B2C3-35F260EB91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A9EA-EFD9-492E-B9B8-F63D433F50CD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FFCA-B53E-4529-8A5F-C43BFE6BA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7AEB-4AEF-4639-BF20-67A2EE6C3C6A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E6B3A-E0D5-4612-A72E-0CAD2EC75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89C3-90EE-414E-AE2A-8D78D07BD896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9A83-90C0-4E37-93AA-D543CCA5F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51D0-3FE1-419D-B913-527CFE1F9B25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dirty="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14FA-9785-404E-892C-9B85A8E2C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7F3-6807-4853-BB42-F9D506323B4B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491-69A7-4C41-A543-FD4E2362E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1466503-4F6B-45C5-A7C7-E922DD897EE1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52BF9A-D5F5-4D9E-BCEB-5B1145121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670" r:id="rId3"/>
    <p:sldLayoutId id="2147483669" r:id="rId4"/>
    <p:sldLayoutId id="2147483668" r:id="rId5"/>
    <p:sldLayoutId id="2147483675" r:id="rId6"/>
    <p:sldLayoutId id="2147483676" r:id="rId7"/>
    <p:sldLayoutId id="2147483677" r:id="rId8"/>
    <p:sldLayoutId id="2147483667" r:id="rId9"/>
    <p:sldLayoutId id="2147483678" r:id="rId10"/>
    <p:sldLayoutId id="2147483672" r:id="rId11"/>
    <p:sldLayoutId id="214748367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ctr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Day </a:t>
            </a:r>
            <a:r>
              <a:rPr lang="en-CA" dirty="0" smtClean="0"/>
              <a:t>15 </a:t>
            </a:r>
            <a:r>
              <a:rPr lang="en-CA" dirty="0" smtClean="0"/>
              <a:t>– Biodiversity &amp; Sustainability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19063"/>
            <a:r>
              <a:rPr lang="en-CA" smtClean="0"/>
              <a:t>Sci 10	Ecosystems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Resilience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Resilience</a:t>
            </a:r>
            <a:r>
              <a:rPr lang="en-US" dirty="0" smtClean="0"/>
              <a:t> ability of an ecosystem to remain functional and stable in the presence of disturbances </a:t>
            </a:r>
            <a:r>
              <a:rPr lang="en-US" dirty="0" smtClean="0"/>
              <a:t>(trouble).  </a:t>
            </a:r>
            <a:endParaRPr lang="en-US" dirty="0" smtClean="0"/>
          </a:p>
          <a:p>
            <a:r>
              <a:rPr lang="en-US" dirty="0" smtClean="0"/>
              <a:t>Greater diversity offers resistance to: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invasive </a:t>
            </a:r>
            <a:r>
              <a:rPr lang="en-US" dirty="0" smtClean="0"/>
              <a:t>species</a:t>
            </a:r>
          </a:p>
          <a:p>
            <a:pPr lvl="1"/>
            <a:r>
              <a:rPr lang="en-US" dirty="0" smtClean="0"/>
              <a:t>disease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481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16000"/>
            <a:ext cx="9144000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b="0" i="1" smtClean="0"/>
              <a:t>Outcome 3</a:t>
            </a:r>
            <a:endParaRPr lang="en-CA" b="0" i="1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smtClean="0"/>
              <a:t>Describe how the classification involved in the biodiversity of an ecosystem is responsible for its sustainability</a:t>
            </a:r>
            <a:endParaRPr lang="en-CA" b="1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Biodiversity Lab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Baggies represent</a:t>
            </a:r>
          </a:p>
          <a:p>
            <a:pPr lvl="2"/>
            <a:r>
              <a:rPr lang="en-CA" smtClean="0"/>
              <a:t>Tropical Rain forests</a:t>
            </a:r>
          </a:p>
          <a:p>
            <a:pPr lvl="2"/>
            <a:r>
              <a:rPr lang="en-CA" smtClean="0"/>
              <a:t>Coniferous forests</a:t>
            </a:r>
          </a:p>
          <a:p>
            <a:pPr lvl="2"/>
            <a:r>
              <a:rPr lang="en-CA" smtClean="0"/>
              <a:t>Deciduous forests</a:t>
            </a:r>
          </a:p>
          <a:p>
            <a:pPr lvl="2"/>
            <a:r>
              <a:rPr lang="en-CA" smtClean="0"/>
              <a:t>Deserts</a:t>
            </a:r>
          </a:p>
          <a:p>
            <a:pPr lvl="2"/>
            <a:r>
              <a:rPr lang="en-CA" smtClean="0"/>
              <a:t>Grasslands</a:t>
            </a:r>
          </a:p>
          <a:p>
            <a:pPr lvl="2"/>
            <a:r>
              <a:rPr lang="en-CA" smtClean="0"/>
              <a:t>Lawn/ wheat fields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Diversity Index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# of different species/ total # of organisms</a:t>
            </a:r>
          </a:p>
          <a:p>
            <a:endParaRPr lang="en-CA" smtClean="0"/>
          </a:p>
          <a:p>
            <a:r>
              <a:rPr lang="en-CA" smtClean="0"/>
              <a:t>The higher the diversity index is, the more diverse and healthy the habitat is.  </a:t>
            </a:r>
          </a:p>
          <a:p>
            <a:pPr lvl="2"/>
            <a:r>
              <a:rPr lang="en-CA" smtClean="0"/>
              <a:t>Closer to 1 for our activity = more diverse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Biodiversity Lab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403350"/>
            <a:ext cx="8229600" cy="2482850"/>
          </a:xfrm>
        </p:spPr>
        <p:txBody>
          <a:bodyPr/>
          <a:lstStyle/>
          <a:p>
            <a:pPr marL="728663" indent="-609600">
              <a:buFont typeface="Wingdings 2" pitchFamily="18" charset="2"/>
              <a:buAutoNum type="arabicPeriod"/>
            </a:pPr>
            <a:r>
              <a:rPr lang="en-CA" sz="2800" smtClean="0"/>
              <a:t>Complete the table</a:t>
            </a: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en-CA" sz="2800" smtClean="0"/>
              <a:t>Calculate the diversity index (# of different species/ total # of organisms) for each of the 6 ecosystems</a:t>
            </a:r>
          </a:p>
          <a:p>
            <a:pPr marL="728663" indent="-609600">
              <a:buFont typeface="Wingdings 2" pitchFamily="18" charset="2"/>
              <a:buAutoNum type="arabicPeriod"/>
            </a:pPr>
            <a:r>
              <a:rPr lang="en-CA" sz="2800" smtClean="0"/>
              <a:t>Identify which ecosystem each baggie represents</a:t>
            </a:r>
          </a:p>
          <a:p>
            <a:pPr marL="728663" indent="-609600">
              <a:buFont typeface="Wingdings 2" pitchFamily="18" charset="2"/>
              <a:buNone/>
            </a:pPr>
            <a:endParaRPr lang="en-CA" sz="2800" smtClean="0"/>
          </a:p>
        </p:txBody>
      </p:sp>
      <p:graphicFrame>
        <p:nvGraphicFramePr>
          <p:cNvPr id="54388" name="Group 116"/>
          <p:cNvGraphicFramePr>
            <a:graphicFrameLocks noGrp="1"/>
          </p:cNvGraphicFramePr>
          <p:nvPr>
            <p:ph sz="half" idx="2"/>
          </p:nvPr>
        </p:nvGraphicFramePr>
        <p:xfrm>
          <a:off x="457200" y="3762375"/>
          <a:ext cx="8181975" cy="2814003"/>
        </p:xfrm>
        <a:graphic>
          <a:graphicData uri="http://schemas.openxmlformats.org/drawingml/2006/table">
            <a:tbl>
              <a:tblPr/>
              <a:tblGrid>
                <a:gridCol w="1493838"/>
                <a:gridCol w="1419225"/>
                <a:gridCol w="2020887"/>
                <a:gridCol w="1487488"/>
                <a:gridCol w="1760537"/>
              </a:tblGrid>
              <a:tr h="741363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Ecosystem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# of species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Total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Diversity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Name of ecosystem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4 (up to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Forest Simulation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Douglas firs vs. Old-growth forest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To Do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Complete Biodiversity Lab (9 questions) &amp; submit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Biodiversity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Biodiversity</a:t>
            </a:r>
            <a:r>
              <a:rPr lang="en-CA" dirty="0" smtClean="0"/>
              <a:t> </a:t>
            </a:r>
            <a:r>
              <a:rPr lang="en-US" dirty="0" smtClean="0"/>
              <a:t>–</a:t>
            </a:r>
            <a:r>
              <a:rPr lang="en-CA" dirty="0" smtClean="0"/>
              <a:t> The number and variety of life forms </a:t>
            </a:r>
            <a:r>
              <a:rPr lang="en-CA" dirty="0" smtClean="0"/>
              <a:t>present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08463"/>
            <a:ext cx="33401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8300" y="4229100"/>
            <a:ext cx="3327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6600" y="4229100"/>
            <a:ext cx="3327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CA" b="0" smtClean="0"/>
              <a:t>The opposite of biodiversity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smtClean="0"/>
              <a:t>Monoculture:</a:t>
            </a:r>
            <a:r>
              <a:rPr lang="en-CA" smtClean="0"/>
              <a:t> or the growing of one species of organism (ex: a lawn, a wheat field or corn field)</a:t>
            </a:r>
          </a:p>
          <a:p>
            <a:pPr lvl="1"/>
            <a:r>
              <a:rPr lang="en-CA" smtClean="0"/>
              <a:t> All of the species are identical</a:t>
            </a:r>
          </a:p>
          <a:p>
            <a:pPr lvl="1"/>
            <a:r>
              <a:rPr lang="en-CA" smtClean="0"/>
              <a:t>Few complex food webs</a:t>
            </a:r>
          </a:p>
          <a:p>
            <a:pPr lvl="1"/>
            <a:r>
              <a:rPr lang="en-CA" smtClean="0"/>
              <a:t>Disease can spread quickly</a:t>
            </a:r>
          </a:p>
          <a:p>
            <a:pPr lvl="1"/>
            <a:r>
              <a:rPr lang="en-CA" smtClean="0"/>
              <a:t>Often requires extensive use of pesticides and herbicides to stop nature from biodiversifying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202</TotalTime>
  <Words>241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Day 15 – Biodiversity &amp; Sustainability</vt:lpstr>
      <vt:lpstr>Outcome 3</vt:lpstr>
      <vt:lpstr>Biodiversity Lab</vt:lpstr>
      <vt:lpstr>Diversity Index</vt:lpstr>
      <vt:lpstr>Biodiversity Lab</vt:lpstr>
      <vt:lpstr>Forest Simulation</vt:lpstr>
      <vt:lpstr>To Do</vt:lpstr>
      <vt:lpstr>Biodiversity </vt:lpstr>
      <vt:lpstr>The opposite of biodiversity</vt:lpstr>
      <vt:lpstr>Resilience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Shifting Perspectives on Ecosystems</dc:title>
  <dc:creator>Kathryn Hall</dc:creator>
  <cp:lastModifiedBy>Lori Purcell</cp:lastModifiedBy>
  <cp:revision>24</cp:revision>
  <dcterms:created xsi:type="dcterms:W3CDTF">2013-04-08T23:23:45Z</dcterms:created>
  <dcterms:modified xsi:type="dcterms:W3CDTF">2014-10-02T01:49:28Z</dcterms:modified>
</cp:coreProperties>
</file>