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2" r:id="rId4"/>
    <p:sldId id="264" r:id="rId5"/>
    <p:sldId id="259" r:id="rId6"/>
    <p:sldId id="260" r:id="rId7"/>
    <p:sldId id="263" r:id="rId8"/>
    <p:sldId id="265" r:id="rId9"/>
    <p:sldId id="266" r:id="rId10"/>
    <p:sldId id="272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A53F4-6A41-4BC7-8B1C-A8E38B3B763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703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AA097-ADBB-4A8E-865C-3E865EE3DF5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6671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CBEC1-3356-4E5D-B9CF-4468DF53863D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58244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8EA57A-5978-4953-B9E3-6537A2F99A6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1958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5FB25-1852-4236-8F21-566E754597E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9474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49229-8FB0-4558-BA11-21D98B259A3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1783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2D38E-3782-417D-9162-6E9DB74988C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8563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6DEF5-89BD-4E40-BEDD-2133E6E8F6E9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5121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823C2-9117-4985-9171-54222343D8A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5263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D52A0-4531-44F7-A110-6803F1C7676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5903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93B8D-2471-4F67-AE89-98AEA617938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9298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9EB7D-535F-4FEE-9322-3EEDC389E9D1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6803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CA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CA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1FEBD7-09A5-4F31-991C-B99F02FCE3BF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rCVrR5G5v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CA" altLang="en-US" sz="4400" dirty="0"/>
              <a:t>Day </a:t>
            </a:r>
            <a:r>
              <a:rPr lang="en-CA" altLang="en-US" sz="4400" dirty="0" smtClean="0"/>
              <a:t>11 </a:t>
            </a:r>
            <a:r>
              <a:rPr lang="en-CA" altLang="en-US" sz="4400" dirty="0"/>
              <a:t>– Threats to Sustainability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CA" altLang="en-US" sz="3200"/>
              <a:t>SCI 10	Ecosystems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60648"/>
            <a:ext cx="5419725" cy="6391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548679"/>
            <a:ext cx="2497832" cy="2347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429000"/>
            <a:ext cx="2951802" cy="253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17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504237" cy="1262063"/>
          </a:xfrm>
          <a:solidFill>
            <a:schemeClr val="accent2"/>
          </a:solidFill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lIns="54864" tIns="91440"/>
          <a:lstStyle/>
          <a:p>
            <a:pPr marL="438150" indent="-319088"/>
            <a:r>
              <a:rPr lang="en-CA" altLang="en-US" sz="2800" dirty="0"/>
              <a:t>Most matter has cycled through the biosphere countless times</a:t>
            </a:r>
          </a:p>
          <a:p>
            <a:pPr marL="438150" indent="-319088"/>
            <a:r>
              <a:rPr lang="en-US" altLang="en-US" sz="2800" dirty="0"/>
              <a:t>Small amounts have escaped and settled in where there is not enough oxygen to decompose them. </a:t>
            </a:r>
          </a:p>
          <a:p>
            <a:pPr marL="438150" indent="-319088"/>
            <a:r>
              <a:rPr lang="en-US" altLang="en-US" sz="2800" dirty="0"/>
              <a:t>With pressure and heat the materials changed into fossil fuels – Carbon, petroleum and natural gas</a:t>
            </a:r>
          </a:p>
          <a:p>
            <a:pPr marL="119062" indent="0">
              <a:buNone/>
            </a:pP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875877"/>
            <a:ext cx="3024336" cy="2014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4000"/>
              <a:t>p.305 Effects of Imbalance in Carbon Cycle</a:t>
            </a:r>
          </a:p>
        </p:txBody>
      </p:sp>
      <p:pic>
        <p:nvPicPr>
          <p:cNvPr id="16388" name="Picture 3"/>
          <p:cNvPicPr>
            <a:picLocks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614488"/>
            <a:ext cx="8143875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60" name="Picture 4" descr="GlobalW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8"/>
            <a:ext cx="9144000" cy="655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To Do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dirty="0"/>
              <a:t>p.311 #4, 6, 13 (don’t write a letter), 14</a:t>
            </a:r>
          </a:p>
          <a:p>
            <a:endParaRPr lang="en-CA" altLang="en-US" dirty="0"/>
          </a:p>
          <a:p>
            <a:r>
              <a:rPr lang="en-CA" altLang="en-US" dirty="0"/>
              <a:t>Review for Quiz Thurs</a:t>
            </a:r>
          </a:p>
          <a:p>
            <a:pPr lvl="1"/>
            <a:r>
              <a:rPr lang="en-CA" altLang="en-US" dirty="0"/>
              <a:t>p.311 #14</a:t>
            </a:r>
          </a:p>
          <a:p>
            <a:pPr lvl="1"/>
            <a:r>
              <a:rPr lang="en-CA" altLang="en-US" dirty="0"/>
              <a:t>p.312 #6, 8, 20, 22, 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 smtClean="0"/>
              <a:t>Review for Quiz Thurs</a:t>
            </a:r>
          </a:p>
          <a:p>
            <a:pPr lvl="1"/>
            <a:r>
              <a:rPr lang="en-CA" altLang="en-US" dirty="0" smtClean="0"/>
              <a:t>p.311 #14</a:t>
            </a:r>
          </a:p>
          <a:p>
            <a:pPr lvl="1"/>
            <a:r>
              <a:rPr lang="en-CA" altLang="en-US" smtClean="0"/>
              <a:t>p.312 #6, 8, 20, 22, 26</a:t>
            </a:r>
          </a:p>
          <a:p>
            <a:pPr marL="0" indent="0">
              <a:buNone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663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504237" cy="1262063"/>
          </a:xfrm>
          <a:solidFill>
            <a:schemeClr val="accent2"/>
          </a:solidFill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lIns="54864" tIns="91440"/>
          <a:lstStyle/>
          <a:p>
            <a:pPr marL="438150" indent="-319088"/>
            <a:r>
              <a:rPr lang="en-US" altLang="en-US"/>
              <a:t>Matter and energy are recycled through all four of Earth’s systems – lithosphere, the hydrosphere, the atmosphere, and the biosphere. </a:t>
            </a:r>
          </a:p>
          <a:p>
            <a:pPr lvl="2"/>
            <a:r>
              <a:rPr lang="en-US" altLang="en-US"/>
              <a:t>Water cycle, carbon cycle, nitrogen cycle, phosphorus cycle, etc.</a:t>
            </a:r>
          </a:p>
          <a:p>
            <a:pPr marL="438150" indent="-319088"/>
            <a:r>
              <a:rPr lang="en-US" altLang="en-US"/>
              <a:t>No new matter has been created since the formations over 4 billion years ago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Eutrophication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>
                <a:hlinkClick r:id="rId2"/>
              </a:rPr>
              <a:t>http://www.youtube.com/watch?v=LrCVrR5G5vY</a:t>
            </a:r>
            <a:endParaRPr lang="en-CA" altLang="en-US"/>
          </a:p>
          <a:p>
            <a:endParaRPr lang="en-CA" altLang="en-US"/>
          </a:p>
          <a:p>
            <a:pPr>
              <a:buFontTx/>
              <a:buNone/>
            </a:pPr>
            <a:r>
              <a:rPr lang="en-CA" altLang="en-US"/>
              <a:t>			Octonauts 0:53-2:30</a:t>
            </a:r>
          </a:p>
          <a:p>
            <a:pPr>
              <a:buFontTx/>
              <a:buNone/>
            </a:pPr>
            <a:endParaRPr lang="en-CA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CA" altLang="en-US">
                <a:solidFill>
                  <a:srgbClr val="FFFF00"/>
                </a:solidFill>
              </a:rPr>
              <a:t>Eutrophication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CA" altLang="en-US" sz="2800"/>
              <a:t>Caused by run off of nitrogen and phosphorus into waterways (usually from fertilizer use)</a:t>
            </a:r>
          </a:p>
          <a:p>
            <a:r>
              <a:rPr lang="en-CA" altLang="en-US" sz="2800"/>
              <a:t>Commonly found close to golf courses and farmlands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5127" name="Picture 7" descr="anhui-hebei-lake-eutrophication-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125538"/>
            <a:ext cx="439102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eutroph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060825"/>
            <a:ext cx="4457700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The process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CA" altLang="en-US" sz="2800" b="1"/>
              <a:t>Eutrophication</a:t>
            </a:r>
            <a:r>
              <a:rPr lang="en-CA" altLang="en-US" sz="2800"/>
              <a:t>: deposits of excess nutrients in bodies of water that result in large increases in plant growth </a:t>
            </a:r>
          </a:p>
          <a:p>
            <a:pPr lvl="2">
              <a:lnSpc>
                <a:spcPct val="80000"/>
              </a:lnSpc>
            </a:pPr>
            <a:r>
              <a:rPr lang="en-CA" altLang="en-US" sz="2000"/>
              <a:t>Phosphates and nitrogen from fertilizers, or sewage, run off into bodies of water</a:t>
            </a:r>
          </a:p>
          <a:p>
            <a:pPr lvl="2">
              <a:lnSpc>
                <a:spcPct val="80000"/>
              </a:lnSpc>
            </a:pPr>
            <a:r>
              <a:rPr lang="en-CA" altLang="en-US" sz="2000"/>
              <a:t>These nutrients stimulate excessive algae growth = </a:t>
            </a:r>
            <a:r>
              <a:rPr lang="en-CA" altLang="en-US" sz="2000" b="1"/>
              <a:t>ALGAL BLOOM</a:t>
            </a:r>
          </a:p>
          <a:p>
            <a:pPr lvl="2">
              <a:lnSpc>
                <a:spcPct val="80000"/>
              </a:lnSpc>
            </a:pPr>
            <a:r>
              <a:rPr lang="en-CA" altLang="en-US" sz="2000"/>
              <a:t>The algae die off and sink to the bottom where they are decomposed by bacteria</a:t>
            </a:r>
          </a:p>
          <a:p>
            <a:pPr lvl="3">
              <a:lnSpc>
                <a:spcPct val="80000"/>
              </a:lnSpc>
            </a:pPr>
            <a:r>
              <a:rPr lang="en-CA" altLang="en-US" sz="1800"/>
              <a:t>Bacteria use </a:t>
            </a:r>
            <a:r>
              <a:rPr lang="en-CA" altLang="en-US" sz="1800" b="1"/>
              <a:t>CELLULAR RESPIRATION</a:t>
            </a:r>
            <a:r>
              <a:rPr lang="en-CA" altLang="en-US" sz="1800"/>
              <a:t> to decompose the algal remains which uses up most of the </a:t>
            </a:r>
            <a:r>
              <a:rPr lang="en-CA" altLang="en-US" sz="1800" b="1"/>
              <a:t>OXYGEN</a:t>
            </a:r>
            <a:r>
              <a:rPr lang="en-CA" altLang="en-US" sz="1800"/>
              <a:t> at the bottom</a:t>
            </a:r>
          </a:p>
          <a:p>
            <a:pPr lvl="3">
              <a:lnSpc>
                <a:spcPct val="80000"/>
              </a:lnSpc>
            </a:pPr>
            <a:r>
              <a:rPr lang="en-CA" altLang="en-US" sz="1800"/>
              <a:t>Other fish who live near the bottom die due to lack of oxygen</a:t>
            </a:r>
          </a:p>
          <a:p>
            <a:pPr lvl="2">
              <a:lnSpc>
                <a:spcPct val="80000"/>
              </a:lnSpc>
            </a:pPr>
            <a:r>
              <a:rPr lang="en-CA" altLang="en-US" sz="2000"/>
              <a:t>The algae bloom blocks sunlight and prevents plants from deeper down from </a:t>
            </a:r>
            <a:r>
              <a:rPr lang="en-CA" altLang="en-US" sz="2000" b="1"/>
              <a:t>PHOTOSYNTHESIZING</a:t>
            </a:r>
          </a:p>
          <a:p>
            <a:pPr lvl="2">
              <a:lnSpc>
                <a:spcPct val="80000"/>
              </a:lnSpc>
            </a:pPr>
            <a:endParaRPr lang="en-CA" altLang="en-US" sz="2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893175" cy="2238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9144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581525"/>
            <a:ext cx="9112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3355848"/>
            <a:ext cx="8077200" cy="1673352"/>
          </a:xfrm>
          <a:noFill/>
        </p:spPr>
        <p:txBody>
          <a:bodyPr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700" b="1" dirty="0">
                <a:solidFill>
                  <a:schemeClr val="accent1">
                    <a:satMod val="150000"/>
                  </a:schemeClr>
                </a:solidFill>
                <a:latin typeface="+mj-lt"/>
              </a:rPr>
              <a:t>Carbon Dioxide and Other Greenhouse Gases</a:t>
            </a:r>
            <a:endParaRPr lang="en-US" sz="4700" b="1" dirty="0">
              <a:solidFill>
                <a:schemeClr val="accent1">
                  <a:satMod val="150000"/>
                </a:schemeClr>
              </a:solidFill>
              <a:latin typeface="+mj-lt"/>
            </a:endParaRPr>
          </a:p>
        </p:txBody>
      </p:sp>
      <p:sp>
        <p:nvSpPr>
          <p:cNvPr id="13315" name="Subtitle 4"/>
          <p:cNvSpPr>
            <a:spLocks noGrp="1"/>
          </p:cNvSpPr>
          <p:nvPr>
            <p:ph type="subTitle" idx="4294967295"/>
          </p:nvPr>
        </p:nvSpPr>
        <p:spPr>
          <a:xfrm>
            <a:off x="685800" y="1828800"/>
            <a:ext cx="8077200" cy="1500188"/>
          </a:xfrm>
        </p:spPr>
        <p:txBody>
          <a:bodyPr lIns="118872" tIns="0" rIns="45720" bIns="0" anchor="b"/>
          <a:lstStyle/>
          <a:p>
            <a:pPr marL="0" indent="0">
              <a:buFontTx/>
              <a:buNone/>
            </a:pPr>
            <a:endParaRPr lang="en-US" altLang="en-US"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504237" cy="1262063"/>
          </a:xfrm>
          <a:solidFill>
            <a:schemeClr val="accent2"/>
          </a:solidFill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lIns="54864" tIns="91440">
            <a:normAutofit/>
          </a:bodyPr>
          <a:lstStyle/>
          <a:p>
            <a:pPr marL="438150" indent="-319088"/>
            <a:r>
              <a:rPr lang="en-US" altLang="en-US" b="1" dirty="0"/>
              <a:t>Greenhouse gases </a:t>
            </a:r>
            <a:r>
              <a:rPr lang="en-US" altLang="en-US" dirty="0" err="1"/>
              <a:t>gases</a:t>
            </a:r>
            <a:r>
              <a:rPr lang="en-US" altLang="en-US" dirty="0"/>
              <a:t> that prevent heat from leaving the </a:t>
            </a:r>
            <a:r>
              <a:rPr lang="en-US" altLang="en-US" dirty="0" smtClean="0"/>
              <a:t>atmosphere</a:t>
            </a:r>
            <a:r>
              <a:rPr lang="en-US" altLang="en-US" dirty="0"/>
              <a:t> </a:t>
            </a:r>
            <a:r>
              <a:rPr lang="en-US" altLang="en-US" dirty="0" smtClean="0"/>
              <a:t>(carbon </a:t>
            </a:r>
            <a:r>
              <a:rPr lang="en-US" altLang="en-US" dirty="0"/>
              <a:t>dioxide CO</a:t>
            </a:r>
            <a:r>
              <a:rPr lang="en-US" altLang="en-US" baseline="-25000" dirty="0"/>
              <a:t>2</a:t>
            </a:r>
            <a:r>
              <a:rPr lang="en-US" altLang="en-US" dirty="0"/>
              <a:t>, methane CH</a:t>
            </a:r>
            <a:r>
              <a:rPr lang="en-US" altLang="en-US" baseline="-25000" dirty="0"/>
              <a:t>4</a:t>
            </a:r>
            <a:r>
              <a:rPr lang="en-US" altLang="en-US" dirty="0"/>
              <a:t>, etc</a:t>
            </a:r>
            <a:r>
              <a:rPr lang="en-US" altLang="en-US" dirty="0" smtClean="0"/>
              <a:t>.)</a:t>
            </a:r>
          </a:p>
          <a:p>
            <a:pPr marL="438150" indent="-319088"/>
            <a:r>
              <a:rPr lang="en-US" altLang="en-US" dirty="0" smtClean="0"/>
              <a:t>The </a:t>
            </a:r>
            <a:r>
              <a:rPr lang="en-US" altLang="en-US" b="1" dirty="0"/>
              <a:t>greenhouse </a:t>
            </a:r>
            <a:r>
              <a:rPr lang="en-US" altLang="en-US" b="1" dirty="0" smtClean="0"/>
              <a:t>effect</a:t>
            </a:r>
            <a:r>
              <a:rPr lang="en-US" altLang="en-US" dirty="0" smtClean="0"/>
              <a:t>: increased amount of greenhouse gases in our atmosphere leading to an </a:t>
            </a:r>
            <a:r>
              <a:rPr lang="en-US" altLang="en-US" u="sng" dirty="0" smtClean="0"/>
              <a:t>increase in the temperature of Earth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342</Words>
  <Application>Microsoft Office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Default Design</vt:lpstr>
      <vt:lpstr>Day 11 – Threats to Sustainability</vt:lpstr>
      <vt:lpstr>PowerPoint Presentation</vt:lpstr>
      <vt:lpstr>PowerPoint Presentation</vt:lpstr>
      <vt:lpstr>Eutrophication</vt:lpstr>
      <vt:lpstr>Eutrophication</vt:lpstr>
      <vt:lpstr>The process</vt:lpstr>
      <vt:lpstr>PowerPoint Presentation</vt:lpstr>
      <vt:lpstr>Carbon Dioxide and Other Greenhouse Gases</vt:lpstr>
      <vt:lpstr>PowerPoint Presentation</vt:lpstr>
      <vt:lpstr>PowerPoint Presentation</vt:lpstr>
      <vt:lpstr>PowerPoint Presentation</vt:lpstr>
      <vt:lpstr>p.305 Effects of Imbalance in Carbon Cycle</vt:lpstr>
      <vt:lpstr>PowerPoint Presentation</vt:lpstr>
      <vt:lpstr>To Do</vt:lpstr>
    </vt:vector>
  </TitlesOfParts>
  <Company>HRSB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6 – Threats to Sustainability</dc:title>
  <dc:creator>User</dc:creator>
  <cp:lastModifiedBy>Lori Purcell</cp:lastModifiedBy>
  <cp:revision>7</cp:revision>
  <dcterms:created xsi:type="dcterms:W3CDTF">2012-04-20T12:20:11Z</dcterms:created>
  <dcterms:modified xsi:type="dcterms:W3CDTF">2014-09-23T00:53:55Z</dcterms:modified>
</cp:coreProperties>
</file>