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3" r:id="rId3"/>
    <p:sldId id="266" r:id="rId4"/>
    <p:sldId id="267" r:id="rId5"/>
    <p:sldId id="284" r:id="rId6"/>
    <p:sldId id="268" r:id="rId7"/>
    <p:sldId id="272" r:id="rId8"/>
    <p:sldId id="269" r:id="rId9"/>
    <p:sldId id="271" r:id="rId10"/>
    <p:sldId id="273" r:id="rId11"/>
    <p:sldId id="275" r:id="rId12"/>
    <p:sldId id="277" r:id="rId13"/>
    <p:sldId id="279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grpSp>
          <p:nvGrpSpPr>
            <p:cNvPr id="1229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229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29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29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29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29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29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29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0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0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0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</p:grpSp>
        <p:grpSp>
          <p:nvGrpSpPr>
            <p:cNvPr id="1230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230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0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0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0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0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1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1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1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1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1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1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1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1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1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1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2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2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2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</p:grpSp>
        <p:grpSp>
          <p:nvGrpSpPr>
            <p:cNvPr id="1232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232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2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2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2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2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2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3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3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3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3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3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3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3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3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3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3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4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</p:grpSp>
        <p:grpSp>
          <p:nvGrpSpPr>
            <p:cNvPr id="1234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234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4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4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4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4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4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234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grpSp>
            <p:nvGrpSpPr>
              <p:cNvPr id="1234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235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CA"/>
                </a:p>
              </p:txBody>
            </p:sp>
            <p:sp>
              <p:nvSpPr>
                <p:cNvPr id="1235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CA"/>
                </a:p>
              </p:txBody>
            </p:sp>
            <p:sp>
              <p:nvSpPr>
                <p:cNvPr id="1235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CA"/>
                </a:p>
              </p:txBody>
            </p:sp>
            <p:sp>
              <p:nvSpPr>
                <p:cNvPr id="1235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CA"/>
                </a:p>
              </p:txBody>
            </p:sp>
          </p:grpSp>
        </p:grpSp>
      </p:grpSp>
      <p:sp>
        <p:nvSpPr>
          <p:cNvPr id="1235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35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235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35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35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57A80FD-0CAB-4CA9-A371-4E21DBF914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29BAB-5296-447E-9DC2-A79209B930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19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8C2B3-B778-4E08-A7FD-4621F1DF92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90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CB0E1-3E2E-45D1-B45F-9CFDDE8D87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07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C5350-719C-4869-8E99-025E009CA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82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73AD0-9E6F-4B70-9ABA-9F4604983C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13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14720-36BD-4D92-A538-A58AAE3A0D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46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846D5-6AD1-4FF6-A27E-7B5093E2B7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3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39000-BE70-4A08-91ED-3206941492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30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64290-2DF1-423C-BBF9-659815C1AF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43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67BA7-06F3-43DE-8B9C-7600F6392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94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CA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grpSp>
          <p:nvGrpSpPr>
            <p:cNvPr id="1126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7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7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7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8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</p:grpSp>
        <p:grpSp>
          <p:nvGrpSpPr>
            <p:cNvPr id="1128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8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8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8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8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8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9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9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29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</p:grpSp>
        <p:grpSp>
          <p:nvGrpSpPr>
            <p:cNvPr id="1130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0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1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1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1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1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</p:grpSp>
        <p:grpSp>
          <p:nvGrpSpPr>
            <p:cNvPr id="1131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31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2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2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2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2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2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1132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grpSp>
            <p:nvGrpSpPr>
              <p:cNvPr id="1132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3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CA"/>
                </a:p>
              </p:txBody>
            </p:sp>
            <p:sp>
              <p:nvSpPr>
                <p:cNvPr id="113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CA"/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CA"/>
                </a:p>
              </p:txBody>
            </p:sp>
            <p:sp>
              <p:nvSpPr>
                <p:cNvPr id="1133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CA"/>
                </a:p>
              </p:txBody>
            </p:sp>
          </p:grpSp>
        </p:grpSp>
      </p:grpSp>
      <p:sp>
        <p:nvSpPr>
          <p:cNvPr id="1133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133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3D64013-FC3D-4225-9A4F-1A648F4838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CA" altLang="en-US" sz="4800" dirty="0" smtClean="0"/>
              <a:t>Des perspectives changeants sur les écosystèmes</a:t>
            </a:r>
            <a:endParaRPr lang="fr-CA" alt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altLang="en-US" dirty="0"/>
              <a:t>SCI 10 – </a:t>
            </a:r>
            <a:r>
              <a:rPr lang="en-CA" altLang="en-US" dirty="0" err="1" smtClean="0"/>
              <a:t>Écosystèmes</a:t>
            </a:r>
            <a:r>
              <a:rPr lang="en-CA" altLang="en-US" dirty="0" smtClean="0"/>
              <a:t> Jour 16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1252728"/>
          </a:xfrm>
          <a:noFill/>
        </p:spPr>
        <p:txBody>
          <a:bodyPr rIns="45720"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1">
                    <a:satMod val="150000"/>
                  </a:schemeClr>
                </a:solidFill>
                <a:effectLst/>
              </a:rPr>
              <a:t>Les </a:t>
            </a:r>
            <a:r>
              <a:rPr lang="en-US" sz="4800" b="1" dirty="0" err="1">
                <a:solidFill>
                  <a:schemeClr val="accent1">
                    <a:satMod val="150000"/>
                  </a:schemeClr>
                </a:solidFill>
                <a:effectLst/>
              </a:rPr>
              <a:t>résultats</a:t>
            </a:r>
            <a:r>
              <a:rPr lang="en-US" sz="4800" b="1" dirty="0">
                <a:solidFill>
                  <a:schemeClr val="accent1">
                    <a:satMod val="150000"/>
                  </a:schemeClr>
                </a:solidFill>
                <a:effectLst/>
              </a:rPr>
              <a:t> du </a:t>
            </a:r>
            <a:r>
              <a:rPr lang="en-US" sz="4800" b="1" dirty="0" err="1">
                <a:solidFill>
                  <a:schemeClr val="accent1">
                    <a:satMod val="150000"/>
                  </a:schemeClr>
                </a:solidFill>
                <a:effectLst/>
              </a:rPr>
              <a:t>changement</a:t>
            </a:r>
            <a:r>
              <a:rPr lang="en-US" sz="4800" b="1" dirty="0">
                <a:solidFill>
                  <a:schemeClr val="accent1">
                    <a:satMod val="150000"/>
                  </a:schemeClr>
                </a:solidFill>
                <a:effectLst/>
              </a:rPr>
              <a:t> de </a:t>
            </a:r>
            <a:r>
              <a:rPr lang="en-US" sz="4800" b="1" dirty="0" err="1">
                <a:solidFill>
                  <a:schemeClr val="accent1">
                    <a:satMod val="150000"/>
                  </a:schemeClr>
                </a:solidFill>
                <a:effectLst/>
              </a:rPr>
              <a:t>paradigme</a:t>
            </a:r>
            <a:endParaRPr lang="en-US" sz="4500" b="1" dirty="0">
              <a:solidFill>
                <a:schemeClr val="accent1">
                  <a:satMod val="150000"/>
                </a:schemeClr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lIns="54864" tIns="91440"/>
          <a:lstStyle/>
          <a:p>
            <a:pPr marL="438150" indent="-319088"/>
            <a:r>
              <a:rPr lang="en-CA" altLang="en-US" dirty="0" smtClean="0"/>
              <a:t>Les ampoules </a:t>
            </a:r>
            <a:r>
              <a:rPr lang="en-CA" altLang="en-US" dirty="0" err="1" smtClean="0"/>
              <a:t>sur</a:t>
            </a:r>
            <a:r>
              <a:rPr lang="en-CA" altLang="en-US" dirty="0" smtClean="0"/>
              <a:t> les </a:t>
            </a:r>
            <a:r>
              <a:rPr lang="en-CA" altLang="en-US" dirty="0" err="1" smtClean="0"/>
              <a:t>autoroutes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sont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en</a:t>
            </a:r>
            <a:r>
              <a:rPr lang="en-CA" altLang="en-US" dirty="0" smtClean="0"/>
              <a:t> train d’être </a:t>
            </a:r>
            <a:r>
              <a:rPr lang="en-CA" altLang="en-US" dirty="0" err="1" smtClean="0"/>
              <a:t>converties</a:t>
            </a:r>
            <a:r>
              <a:rPr lang="en-CA" altLang="en-US" dirty="0" smtClean="0"/>
              <a:t> aux ampoules </a:t>
            </a:r>
            <a:r>
              <a:rPr lang="en-CA" altLang="en-US" dirty="0" err="1" smtClean="0"/>
              <a:t>basse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consommation</a:t>
            </a:r>
            <a:endParaRPr lang="en-US" altLang="en-US" dirty="0"/>
          </a:p>
          <a:p>
            <a:pPr marL="438150" indent="-319088"/>
            <a:r>
              <a:rPr lang="en-CA" altLang="en-US" dirty="0" smtClean="0"/>
              <a:t>Des </a:t>
            </a:r>
            <a:r>
              <a:rPr lang="en-CA" altLang="en-US" dirty="0" err="1" smtClean="0"/>
              <a:t>campagnes</a:t>
            </a:r>
            <a:r>
              <a:rPr lang="en-CA" altLang="en-US" dirty="0" smtClean="0"/>
              <a:t> “</a:t>
            </a:r>
            <a:r>
              <a:rPr lang="en-CA" altLang="en-US" dirty="0" err="1" smtClean="0"/>
              <a:t>Arrêtez</a:t>
            </a:r>
            <a:r>
              <a:rPr lang="en-CA" altLang="en-US" dirty="0" smtClean="0"/>
              <a:t> le </a:t>
            </a:r>
            <a:r>
              <a:rPr lang="en-CA" altLang="en-US" dirty="0" err="1" smtClean="0"/>
              <a:t>moteur</a:t>
            </a:r>
            <a:r>
              <a:rPr lang="en-CA" altLang="en-US" dirty="0" smtClean="0"/>
              <a:t>/ </a:t>
            </a:r>
            <a:r>
              <a:rPr lang="en-CA" altLang="en-US" dirty="0" err="1" smtClean="0"/>
              <a:t>Arrêtez</a:t>
            </a:r>
            <a:r>
              <a:rPr lang="en-CA" altLang="en-US" dirty="0" smtClean="0"/>
              <a:t> la </a:t>
            </a:r>
            <a:r>
              <a:rPr lang="en-CA" altLang="en-US" dirty="0" err="1" smtClean="0"/>
              <a:t>marche</a:t>
            </a:r>
            <a:r>
              <a:rPr lang="en-CA" altLang="en-US" dirty="0" smtClean="0"/>
              <a:t> au </a:t>
            </a:r>
            <a:r>
              <a:rPr lang="en-CA" altLang="en-US" dirty="0" err="1" smtClean="0"/>
              <a:t>ralenti</a:t>
            </a:r>
            <a:endParaRPr lang="en-US" altLang="en-US" dirty="0"/>
          </a:p>
          <a:p>
            <a:pPr marL="438150" indent="-319088"/>
            <a:r>
              <a:rPr lang="en-CA" altLang="en-US" dirty="0" smtClean="0"/>
              <a:t>Interdiction du BPA </a:t>
            </a:r>
            <a:r>
              <a:rPr lang="en-CA" altLang="en-US" dirty="0"/>
              <a:t>(</a:t>
            </a:r>
            <a:r>
              <a:rPr lang="en-CA" altLang="en-US" dirty="0" err="1"/>
              <a:t>Bisphenol</a:t>
            </a:r>
            <a:r>
              <a:rPr lang="en-CA" altLang="en-US" dirty="0"/>
              <a:t> A) </a:t>
            </a:r>
            <a:endParaRPr lang="en-US" altLang="en-US" dirty="0"/>
          </a:p>
          <a:p>
            <a:pPr marL="438150" indent="-319088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7675" y="3048"/>
            <a:ext cx="8229600" cy="1252728"/>
          </a:xfrm>
          <a:noFill/>
        </p:spPr>
        <p:txBody>
          <a:bodyPr rIns="45720"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500" b="1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Individual Empowerment</a:t>
            </a:r>
          </a:p>
        </p:txBody>
      </p:sp>
      <p:pic>
        <p:nvPicPr>
          <p:cNvPr id="2560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44000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363"/>
            <a:ext cx="91440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1252728"/>
          </a:xfrm>
          <a:noFill/>
        </p:spPr>
        <p:txBody>
          <a:bodyPr rIns="45720"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500" b="1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Individual Empowerment</a:t>
            </a:r>
          </a:p>
        </p:txBody>
      </p:sp>
      <p:pic>
        <p:nvPicPr>
          <p:cNvPr id="2765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9144000" cy="286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9725"/>
            <a:ext cx="9144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1252728"/>
          </a:xfrm>
          <a:noFill/>
        </p:spPr>
        <p:txBody>
          <a:bodyPr rIns="45720"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500" b="1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Individual Empowerment</a:t>
            </a:r>
          </a:p>
        </p:txBody>
      </p:sp>
      <p:pic>
        <p:nvPicPr>
          <p:cNvPr id="2969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348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1252728"/>
          </a:xfrm>
          <a:noFill/>
        </p:spPr>
        <p:txBody>
          <a:bodyPr rIns="45720"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4500" b="1" dirty="0" smtClean="0">
                <a:solidFill>
                  <a:schemeClr val="accent1">
                    <a:satMod val="150000"/>
                  </a:schemeClr>
                </a:solidFill>
                <a:effectLst/>
              </a:rPr>
              <a:t>Éduquez vous-même</a:t>
            </a:r>
            <a:endParaRPr lang="fr-CA" sz="4500" b="1" dirty="0">
              <a:solidFill>
                <a:schemeClr val="accent1">
                  <a:satMod val="150000"/>
                </a:schemeClr>
              </a:solidFill>
              <a:effectLst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/>
        <p:txBody>
          <a:bodyPr lIns="54864" tIns="91440"/>
          <a:lstStyle/>
          <a:p>
            <a:pPr marL="438150" indent="-319088"/>
            <a:r>
              <a:rPr lang="en-CA" altLang="en-US" b="1" dirty="0" smtClean="0"/>
              <a:t>Des </a:t>
            </a:r>
            <a:r>
              <a:rPr lang="en-CA" altLang="en-US" b="1" dirty="0" err="1" smtClean="0"/>
              <a:t>produits</a:t>
            </a:r>
            <a:r>
              <a:rPr lang="en-CA" altLang="en-US" b="1" dirty="0" smtClean="0"/>
              <a:t> du commerce equitable – </a:t>
            </a:r>
            <a:r>
              <a:rPr lang="en-CA" altLang="en-US" dirty="0" err="1" smtClean="0"/>
              <a:t>basés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sur</a:t>
            </a:r>
            <a:r>
              <a:rPr lang="en-CA" altLang="en-US" dirty="0" smtClean="0"/>
              <a:t> le </a:t>
            </a:r>
            <a:r>
              <a:rPr lang="en-CA" altLang="en-US" dirty="0" err="1" smtClean="0"/>
              <a:t>développement</a:t>
            </a:r>
            <a:r>
              <a:rPr lang="en-CA" altLang="en-US" dirty="0" smtClean="0"/>
              <a:t> durable </a:t>
            </a:r>
          </a:p>
          <a:p>
            <a:pPr marL="119062" indent="0">
              <a:buNone/>
            </a:pPr>
            <a:endParaRPr lang="en-CA" altLang="en-US" dirty="0" smtClean="0"/>
          </a:p>
          <a:p>
            <a:pPr marL="438150" indent="-319088"/>
            <a:r>
              <a:rPr lang="en-CA" altLang="en-US" b="1" dirty="0" smtClean="0"/>
              <a:t>Le cycle de vie des </a:t>
            </a:r>
            <a:r>
              <a:rPr lang="en-CA" altLang="en-US" b="1" dirty="0" err="1" smtClean="0"/>
              <a:t>produits</a:t>
            </a:r>
            <a:r>
              <a:rPr lang="en-CA" altLang="en-US" b="1" dirty="0" smtClean="0"/>
              <a:t>: </a:t>
            </a:r>
            <a:r>
              <a:rPr lang="en-CA" altLang="en-US" dirty="0" smtClean="0"/>
              <a:t>Tout aspect de la fabrication, la distribution, la </a:t>
            </a:r>
            <a:r>
              <a:rPr lang="en-CA" altLang="en-US" dirty="0" err="1" smtClean="0"/>
              <a:t>vente</a:t>
            </a:r>
            <a:r>
              <a:rPr lang="en-CA" altLang="en-US" dirty="0" smtClean="0"/>
              <a:t>, </a:t>
            </a:r>
            <a:r>
              <a:rPr lang="en-CA" altLang="en-US" dirty="0" err="1" smtClean="0"/>
              <a:t>l’utilisation</a:t>
            </a:r>
            <a:r>
              <a:rPr lang="en-CA" altLang="en-US" dirty="0" smtClean="0"/>
              <a:t> et </a:t>
            </a:r>
            <a:r>
              <a:rPr lang="en-CA" altLang="en-US" dirty="0" err="1" smtClean="0"/>
              <a:t>l’élimination</a:t>
            </a:r>
            <a:endParaRPr lang="en-CA" alt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80988"/>
            <a:ext cx="8229600" cy="1141412"/>
          </a:xfrm>
        </p:spPr>
        <p:txBody>
          <a:bodyPr rIns="45720" anchorCtr="0">
            <a:normAutofit/>
            <a:sp3d prstMaterial="matte">
              <a:bevelT w="50800" h="10160"/>
            </a:sp3d>
          </a:bodyPr>
          <a:lstStyle/>
          <a:p>
            <a:endParaRPr lang="en-CA" altLang="en-US"/>
          </a:p>
        </p:txBody>
      </p:sp>
      <p:pic>
        <p:nvPicPr>
          <p:cNvPr id="3174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6300"/>
            <a:ext cx="9144000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692150" y="1438964"/>
            <a:ext cx="8077200" cy="3580711"/>
          </a:xfrm>
          <a:noFill/>
        </p:spPr>
        <p:txBody>
          <a:bodyPr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6000" b="1" dirty="0" err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Soyez</a:t>
            </a:r>
            <a:r>
              <a:rPr lang="en-CA" sz="6000" b="1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 </a:t>
            </a:r>
            <a:r>
              <a:rPr lang="en-CA" sz="6000" b="1" dirty="0" err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conscient</a:t>
            </a:r>
            <a:r>
              <a:rPr lang="en-CA" sz="6000" b="1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(e) des consequences de VOS actions et </a:t>
            </a:r>
            <a:r>
              <a:rPr lang="en-CA" sz="6000" b="1" dirty="0" err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activités</a:t>
            </a:r>
            <a:r>
              <a:rPr lang="en-CA" sz="6000" b="1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 </a:t>
            </a:r>
            <a:r>
              <a:rPr lang="en-US" sz="6000" b="1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/>
            </a:r>
            <a:br>
              <a:rPr lang="en-US" sz="6000" b="1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</a:br>
            <a:endParaRPr lang="en-US" sz="6000" b="1" dirty="0">
              <a:solidFill>
                <a:schemeClr val="accent1">
                  <a:satMod val="15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À faire</a:t>
            </a:r>
            <a:endParaRPr lang="en-CA" alt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en-US" dirty="0" smtClean="0"/>
              <a:t>Tableau – </a:t>
            </a:r>
            <a:r>
              <a:rPr lang="en-CA" altLang="en-US" dirty="0" err="1" smtClean="0"/>
              <a:t>exemples</a:t>
            </a:r>
            <a:r>
              <a:rPr lang="en-CA" altLang="en-US" dirty="0" smtClean="0"/>
              <a:t> de </a:t>
            </a:r>
            <a:r>
              <a:rPr lang="en-CA" altLang="en-US" dirty="0" err="1" smtClean="0"/>
              <a:t>changements</a:t>
            </a:r>
            <a:r>
              <a:rPr lang="en-CA" altLang="en-US" dirty="0" smtClean="0"/>
              <a:t> de </a:t>
            </a:r>
            <a:r>
              <a:rPr lang="en-CA" altLang="en-US" dirty="0" err="1" smtClean="0"/>
              <a:t>paradigme</a:t>
            </a:r>
            <a:endParaRPr lang="en-CA" altLang="en-US" dirty="0"/>
          </a:p>
          <a:p>
            <a:r>
              <a:rPr lang="en-CA" altLang="en-US" dirty="0"/>
              <a:t>p.318 #1,2    p.322 #5,7    p.327 #10,11</a:t>
            </a:r>
          </a:p>
          <a:p>
            <a:pPr>
              <a:buFont typeface="Wingdings" panose="05000000000000000000" pitchFamily="2" charset="2"/>
              <a:buNone/>
            </a:pPr>
            <a:r>
              <a:rPr lang="en-CA" altLang="en-US" dirty="0"/>
              <a:t>   p.330 #14     p.350 #2,8</a:t>
            </a:r>
          </a:p>
          <a:p>
            <a:pPr>
              <a:buFont typeface="Wingdings" panose="05000000000000000000" pitchFamily="2" charset="2"/>
              <a:buNone/>
            </a:pPr>
            <a:r>
              <a:rPr lang="en-CA" altLang="en-US" dirty="0"/>
              <a:t>		</a:t>
            </a:r>
            <a:endParaRPr lang="en-CA" altLang="en-US" dirty="0" smtClean="0"/>
          </a:p>
          <a:p>
            <a:r>
              <a:rPr lang="en-CA" altLang="en-US" dirty="0" smtClean="0"/>
              <a:t>p.343 </a:t>
            </a:r>
            <a:r>
              <a:rPr lang="en-CA" altLang="en-US" dirty="0"/>
              <a:t>Atrazine </a:t>
            </a:r>
            <a:r>
              <a:rPr lang="en-CA" altLang="en-US" dirty="0" smtClean="0"/>
              <a:t>et les </a:t>
            </a:r>
            <a:r>
              <a:rPr lang="en-CA" altLang="en-US" dirty="0" err="1" smtClean="0"/>
              <a:t>grenouilles</a:t>
            </a:r>
            <a:r>
              <a:rPr lang="en-CA" altLang="en-US" dirty="0" smtClean="0"/>
              <a:t>?</a:t>
            </a:r>
            <a:endParaRPr lang="en-CA" altLang="en-US" dirty="0"/>
          </a:p>
          <a:p>
            <a:r>
              <a:rPr lang="en-CA" altLang="en-US" dirty="0" err="1" smtClean="0"/>
              <a:t>Révision</a:t>
            </a:r>
            <a:r>
              <a:rPr lang="en-CA" altLang="en-US" dirty="0" smtClean="0"/>
              <a:t> pour </a:t>
            </a:r>
            <a:r>
              <a:rPr lang="en-CA" altLang="en-US" smtClean="0"/>
              <a:t>le test</a:t>
            </a:r>
            <a:endParaRPr lang="en-CA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pPr algn="l"/>
            <a:r>
              <a:rPr lang="en-CA" altLang="en-US" sz="3200" dirty="0" err="1" smtClean="0"/>
              <a:t>Révision</a:t>
            </a:r>
            <a:r>
              <a:rPr lang="en-CA" altLang="en-US" sz="3200" dirty="0" smtClean="0"/>
              <a:t>: Les menaces à la </a:t>
            </a:r>
            <a:r>
              <a:rPr lang="en-CA" altLang="en-US" sz="3200" dirty="0" err="1" smtClean="0"/>
              <a:t>durabilité</a:t>
            </a:r>
            <a:endParaRPr lang="en-US" altLang="en-US" sz="32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altLang="en-US" sz="2800" dirty="0" smtClean="0"/>
              <a:t>Augmentation de </a:t>
            </a:r>
            <a:r>
              <a:rPr lang="en-CA" altLang="en-US" sz="2800" dirty="0" err="1" smtClean="0"/>
              <a:t>polluants</a:t>
            </a:r>
            <a:r>
              <a:rPr lang="en-CA" altLang="en-US" sz="2800" dirty="0" smtClean="0"/>
              <a:t> (ex. </a:t>
            </a:r>
            <a:r>
              <a:rPr lang="en-CA" altLang="en-US" sz="2800" dirty="0" err="1" smtClean="0"/>
              <a:t>Engrais</a:t>
            </a:r>
            <a:r>
              <a:rPr lang="en-CA" altLang="en-US" sz="2800" dirty="0" smtClean="0"/>
              <a:t>, CO</a:t>
            </a:r>
            <a:r>
              <a:rPr lang="en-CA" altLang="en-US" sz="2800" baseline="-25000" dirty="0" smtClean="0"/>
              <a:t>2</a:t>
            </a:r>
            <a:r>
              <a:rPr lang="en-CA" altLang="en-US" sz="2800" dirty="0"/>
              <a:t>), </a:t>
            </a:r>
            <a:r>
              <a:rPr lang="en-CA" altLang="en-US" sz="2800" dirty="0" smtClean="0"/>
              <a:t>pesticides</a:t>
            </a:r>
          </a:p>
          <a:p>
            <a:pPr lvl="1">
              <a:lnSpc>
                <a:spcPct val="80000"/>
              </a:lnSpc>
            </a:pPr>
            <a:r>
              <a:rPr lang="en-CA" altLang="en-US" sz="2400" dirty="0" smtClean="0"/>
              <a:t>Eutrophication, </a:t>
            </a:r>
            <a:r>
              <a:rPr lang="en-CA" altLang="en-US" sz="2400" dirty="0" err="1" smtClean="0"/>
              <a:t>bioamplification</a:t>
            </a:r>
            <a:endParaRPr lang="en-CA" altLang="en-US" sz="2400" dirty="0"/>
          </a:p>
          <a:p>
            <a:pPr>
              <a:lnSpc>
                <a:spcPct val="80000"/>
              </a:lnSpc>
            </a:pPr>
            <a:r>
              <a:rPr lang="en-CA" altLang="en-US" sz="2800" dirty="0"/>
              <a:t>Destruction </a:t>
            </a:r>
            <a:r>
              <a:rPr lang="en-CA" altLang="en-US" sz="2800" dirty="0" err="1" smtClean="0"/>
              <a:t>d’habitat</a:t>
            </a:r>
            <a:endParaRPr lang="en-CA" altLang="en-US" sz="2800" dirty="0"/>
          </a:p>
          <a:p>
            <a:pPr lvl="1">
              <a:lnSpc>
                <a:spcPct val="80000"/>
              </a:lnSpc>
            </a:pPr>
            <a:r>
              <a:rPr lang="en-CA" altLang="en-US" sz="2400" b="1" dirty="0" err="1" smtClean="0"/>
              <a:t>Déforestation</a:t>
            </a:r>
            <a:r>
              <a:rPr lang="en-CA" altLang="en-US" sz="2400" dirty="0"/>
              <a:t>: </a:t>
            </a:r>
            <a:r>
              <a:rPr lang="en-CA" altLang="en-US" sz="2400" dirty="0" smtClean="0"/>
              <a:t>la coupe </a:t>
            </a:r>
            <a:r>
              <a:rPr lang="en-CA" altLang="en-US" sz="2400" dirty="0" err="1" smtClean="0"/>
              <a:t>rase</a:t>
            </a:r>
            <a:r>
              <a:rPr lang="en-CA" altLang="en-US" sz="2400" dirty="0" smtClean="0"/>
              <a:t> des </a:t>
            </a:r>
            <a:r>
              <a:rPr lang="en-CA" altLang="en-US" sz="2400" dirty="0" err="1" smtClean="0"/>
              <a:t>arbres</a:t>
            </a:r>
            <a:r>
              <a:rPr lang="en-CA" altLang="en-US" sz="2400" dirty="0" smtClean="0"/>
              <a:t>. </a:t>
            </a:r>
          </a:p>
          <a:p>
            <a:pPr lvl="2">
              <a:lnSpc>
                <a:spcPct val="80000"/>
              </a:lnSpc>
            </a:pPr>
            <a:r>
              <a:rPr lang="en-CA" altLang="en-US" sz="2000" dirty="0" err="1" smtClean="0"/>
              <a:t>Affecte</a:t>
            </a:r>
            <a:r>
              <a:rPr lang="en-CA" altLang="en-US" sz="2000" dirty="0" smtClean="0"/>
              <a:t> les </a:t>
            </a:r>
            <a:r>
              <a:rPr lang="en-CA" altLang="en-US" sz="2000" dirty="0" err="1" smtClean="0"/>
              <a:t>niveaux</a:t>
            </a:r>
            <a:r>
              <a:rPr lang="en-CA" altLang="en-US" sz="2000" dirty="0" smtClean="0"/>
              <a:t> de </a:t>
            </a:r>
            <a:r>
              <a:rPr lang="en-CA" altLang="en-US" sz="2000" dirty="0" err="1" smtClean="0"/>
              <a:t>carbone</a:t>
            </a:r>
            <a:r>
              <a:rPr lang="en-CA" altLang="en-US" sz="2000" dirty="0" smtClean="0"/>
              <a:t>, la </a:t>
            </a:r>
            <a:r>
              <a:rPr lang="en-CA" altLang="en-US" sz="2000" dirty="0" err="1" smtClean="0"/>
              <a:t>météo</a:t>
            </a:r>
            <a:r>
              <a:rPr lang="en-CA" altLang="en-US" sz="2000" dirty="0" smtClean="0"/>
              <a:t>, les </a:t>
            </a:r>
            <a:r>
              <a:rPr lang="en-CA" altLang="en-US" sz="2000" dirty="0" err="1" smtClean="0"/>
              <a:t>oiseaux</a:t>
            </a:r>
            <a:r>
              <a:rPr lang="en-CA" altLang="en-US" sz="2000" dirty="0" smtClean="0"/>
              <a:t>, les habitats…</a:t>
            </a:r>
            <a:endParaRPr lang="en-CA" altLang="en-US" sz="2000" dirty="0"/>
          </a:p>
          <a:p>
            <a:pPr lvl="1">
              <a:lnSpc>
                <a:spcPct val="80000"/>
              </a:lnSpc>
            </a:pPr>
            <a:r>
              <a:rPr lang="en-CA" altLang="en-US" sz="2400" dirty="0" smtClean="0"/>
              <a:t>Le </a:t>
            </a:r>
            <a:r>
              <a:rPr lang="en-CA" altLang="en-US" sz="2400" b="1" dirty="0" smtClean="0"/>
              <a:t>drainage des </a:t>
            </a:r>
            <a:r>
              <a:rPr lang="en-CA" altLang="en-US" sz="2400" b="1" dirty="0" err="1" smtClean="0"/>
              <a:t>terres</a:t>
            </a:r>
            <a:r>
              <a:rPr lang="en-CA" altLang="en-US" sz="2400" b="1" dirty="0" smtClean="0"/>
              <a:t> </a:t>
            </a:r>
            <a:r>
              <a:rPr lang="en-CA" altLang="en-US" sz="2400" b="1" dirty="0" err="1" smtClean="0"/>
              <a:t>humides</a:t>
            </a:r>
            <a:r>
              <a:rPr lang="en-CA" altLang="en-US" sz="2400" b="1" dirty="0" smtClean="0"/>
              <a:t> </a:t>
            </a:r>
            <a:r>
              <a:rPr lang="en-CA" altLang="en-US" sz="2400" dirty="0" smtClean="0"/>
              <a:t>pour la </a:t>
            </a:r>
            <a:r>
              <a:rPr lang="en-CA" altLang="en-US" sz="2400" dirty="0" err="1" smtClean="0"/>
              <a:t>terre</a:t>
            </a:r>
            <a:r>
              <a:rPr lang="en-CA" altLang="en-US" sz="2400" dirty="0" smtClean="0"/>
              <a:t> </a:t>
            </a:r>
            <a:r>
              <a:rPr lang="en-CA" altLang="en-US" sz="2400" dirty="0" err="1" smtClean="0"/>
              <a:t>agricole</a:t>
            </a:r>
            <a:r>
              <a:rPr lang="en-CA" altLang="en-US" sz="2400" dirty="0" smtClean="0"/>
              <a:t>, la </a:t>
            </a:r>
            <a:r>
              <a:rPr lang="en-CA" altLang="en-US" sz="2400" dirty="0" err="1" smtClean="0"/>
              <a:t>contrôle</a:t>
            </a:r>
            <a:r>
              <a:rPr lang="en-CA" altLang="en-US" sz="2400" dirty="0" smtClean="0"/>
              <a:t> de </a:t>
            </a:r>
            <a:r>
              <a:rPr lang="en-CA" altLang="en-US" sz="2400" dirty="0" err="1" smtClean="0"/>
              <a:t>moustiques</a:t>
            </a:r>
            <a:r>
              <a:rPr lang="en-CA" altLang="en-US" sz="2400" dirty="0" smtClean="0"/>
              <a:t>, </a:t>
            </a:r>
            <a:r>
              <a:rPr lang="en-CA" altLang="en-US" sz="2400" dirty="0" err="1" smtClean="0"/>
              <a:t>l’utilisation</a:t>
            </a:r>
            <a:r>
              <a:rPr lang="en-CA" altLang="en-US" sz="2400" dirty="0" smtClean="0"/>
              <a:t> de </a:t>
            </a:r>
            <a:r>
              <a:rPr lang="en-CA" altLang="en-US" sz="2400" dirty="0" err="1" smtClean="0"/>
              <a:t>l’eau</a:t>
            </a:r>
            <a:r>
              <a:rPr lang="en-CA" altLang="en-US" sz="2400" dirty="0" smtClean="0"/>
              <a:t>. </a:t>
            </a:r>
          </a:p>
          <a:p>
            <a:pPr lvl="2">
              <a:lnSpc>
                <a:spcPct val="80000"/>
              </a:lnSpc>
            </a:pPr>
            <a:r>
              <a:rPr lang="en-CA" altLang="en-US" sz="2000" dirty="0" err="1" smtClean="0"/>
              <a:t>Affecte</a:t>
            </a:r>
            <a:r>
              <a:rPr lang="en-CA" altLang="en-US" sz="2000" dirty="0" smtClean="0"/>
              <a:t> la filtration de </a:t>
            </a:r>
            <a:r>
              <a:rPr lang="en-CA" altLang="en-US" sz="2000" dirty="0" err="1" smtClean="0"/>
              <a:t>l’eau</a:t>
            </a:r>
            <a:r>
              <a:rPr lang="en-CA" altLang="en-US" sz="2000" dirty="0" smtClean="0"/>
              <a:t>, </a:t>
            </a:r>
            <a:r>
              <a:rPr lang="en-CA" altLang="en-US" sz="2000" dirty="0" err="1" smtClean="0"/>
              <a:t>l’habitat</a:t>
            </a:r>
            <a:r>
              <a:rPr lang="en-CA" altLang="en-US" sz="2000" dirty="0" smtClean="0"/>
              <a:t> et la </a:t>
            </a:r>
            <a:r>
              <a:rPr lang="en-CA" altLang="en-US" sz="2000" dirty="0" err="1" smtClean="0"/>
              <a:t>pêche</a:t>
            </a:r>
            <a:r>
              <a:rPr lang="en-CA" altLang="en-US" sz="2000" dirty="0" smtClean="0"/>
              <a:t> …</a:t>
            </a:r>
            <a:endParaRPr lang="en-CA" altLang="en-US" sz="2000" dirty="0"/>
          </a:p>
          <a:p>
            <a:pPr>
              <a:lnSpc>
                <a:spcPct val="80000"/>
              </a:lnSpc>
            </a:pPr>
            <a:r>
              <a:rPr lang="en-CA" altLang="en-US" sz="2800" dirty="0" smtClean="0"/>
              <a:t>Les </a:t>
            </a:r>
            <a:r>
              <a:rPr lang="en-CA" altLang="en-US" sz="2800" dirty="0" err="1" smtClean="0"/>
              <a:t>espèces</a:t>
            </a:r>
            <a:r>
              <a:rPr lang="en-CA" altLang="en-US" sz="2800" dirty="0" smtClean="0"/>
              <a:t> </a:t>
            </a:r>
            <a:r>
              <a:rPr lang="en-CA" altLang="en-US" sz="2800" dirty="0" err="1" smtClean="0"/>
              <a:t>étrangères</a:t>
            </a:r>
            <a:r>
              <a:rPr lang="en-CA" altLang="en-US" sz="2800" dirty="0" smtClean="0"/>
              <a:t>/ </a:t>
            </a:r>
            <a:r>
              <a:rPr lang="en-CA" altLang="en-US" sz="2800" dirty="0" err="1" smtClean="0"/>
              <a:t>envahissantes</a:t>
            </a:r>
            <a:r>
              <a:rPr lang="en-CA" altLang="en-US" sz="2800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CA" altLang="en-US" sz="2000" dirty="0" err="1" smtClean="0"/>
              <a:t>peuvent</a:t>
            </a:r>
            <a:r>
              <a:rPr lang="en-CA" altLang="en-US" sz="2000" dirty="0" smtClean="0"/>
              <a:t> </a:t>
            </a:r>
            <a:r>
              <a:rPr lang="en-CA" altLang="en-US" sz="2000" dirty="0" err="1" smtClean="0"/>
              <a:t>remplacer</a:t>
            </a:r>
            <a:r>
              <a:rPr lang="en-CA" altLang="en-US" sz="2000" dirty="0" smtClean="0"/>
              <a:t> des </a:t>
            </a:r>
            <a:r>
              <a:rPr lang="en-CA" altLang="en-US" sz="2000" dirty="0" err="1" smtClean="0"/>
              <a:t>organismes</a:t>
            </a:r>
            <a:r>
              <a:rPr lang="en-CA" altLang="en-US" sz="2000" dirty="0" smtClean="0"/>
              <a:t> </a:t>
            </a:r>
            <a:r>
              <a:rPr lang="en-CA" altLang="en-US" sz="2000" dirty="0" err="1" smtClean="0"/>
              <a:t>natifs</a:t>
            </a:r>
            <a:r>
              <a:rPr lang="en-CA" altLang="en-US" sz="20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CA" altLang="en-US" sz="2800" dirty="0" smtClean="0"/>
              <a:t>La </a:t>
            </a:r>
            <a:r>
              <a:rPr lang="en-CA" altLang="en-US" sz="2800" dirty="0" err="1" smtClean="0"/>
              <a:t>surexploitation</a:t>
            </a:r>
            <a:r>
              <a:rPr lang="en-CA" altLang="en-US" sz="2800" dirty="0" smtClean="0"/>
              <a:t> (ex. La </a:t>
            </a:r>
            <a:r>
              <a:rPr lang="en-CA" altLang="en-US" sz="2800" dirty="0" err="1" smtClean="0"/>
              <a:t>morue</a:t>
            </a:r>
            <a:r>
              <a:rPr lang="en-CA" altLang="en-US" sz="2800" dirty="0" smtClean="0"/>
              <a:t>)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1252728"/>
          </a:xfrm>
          <a:noFill/>
        </p:spPr>
        <p:txBody>
          <a:bodyPr rIns="45720"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500" b="1" dirty="0" err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L’écotourisme</a:t>
            </a: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 et la </a:t>
            </a:r>
            <a:r>
              <a:rPr lang="en-US" sz="4500" b="1" dirty="0" err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connectivité</a:t>
            </a: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  </a:t>
            </a:r>
            <a:endParaRPr lang="en-US" sz="4500" b="1" dirty="0">
              <a:solidFill>
                <a:schemeClr val="accent1">
                  <a:satMod val="150000"/>
                </a:schemeClr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lIns="54864" tIns="91440"/>
          <a:lstStyle/>
          <a:p>
            <a:pPr marL="438150" indent="-319088"/>
            <a:r>
              <a:rPr lang="fr-CA" altLang="en-US" b="1" dirty="0" smtClean="0"/>
              <a:t>L’écotourisme: </a:t>
            </a:r>
            <a:r>
              <a:rPr lang="fr-CA" altLang="en-US" dirty="0" smtClean="0"/>
              <a:t>une forme de tourisme basée sur la nature et la durabilité</a:t>
            </a:r>
          </a:p>
          <a:p>
            <a:pPr marL="838200" lvl="1" indent="-319088"/>
            <a:r>
              <a:rPr lang="fr-CA" altLang="en-US" dirty="0" smtClean="0"/>
              <a:t>Maintenant une industrie mondiale de plusieurs milliard</a:t>
            </a:r>
          </a:p>
          <a:p>
            <a:pPr marL="438150" indent="-319088"/>
            <a:r>
              <a:rPr lang="fr-CA" altLang="en-US" b="1" dirty="0" smtClean="0"/>
              <a:t>Connectivité: </a:t>
            </a:r>
            <a:r>
              <a:rPr lang="fr-CA" altLang="en-US" dirty="0" smtClean="0"/>
              <a:t>les liens entre les écosystèmes séparés géographiquement  (ex. par la migration)</a:t>
            </a:r>
            <a:endParaRPr lang="fr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897288"/>
          </a:xfrm>
          <a:noFill/>
        </p:spPr>
        <p:txBody>
          <a:bodyPr rIns="45720"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500" b="1" dirty="0" err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Paradigme</a:t>
            </a: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 </a:t>
            </a:r>
            <a:endParaRPr lang="en-US" sz="4500" b="1" dirty="0">
              <a:solidFill>
                <a:schemeClr val="accent1">
                  <a:satMod val="150000"/>
                </a:schemeClr>
              </a:solidFill>
              <a:effectLst/>
              <a:latin typeface="+mj-lt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4294967295"/>
          </p:nvPr>
        </p:nvSpPr>
        <p:spPr>
          <a:xfrm>
            <a:off x="395288" y="908721"/>
            <a:ext cx="8229600" cy="4814218"/>
          </a:xfrm>
        </p:spPr>
        <p:txBody>
          <a:bodyPr lIns="54864" tIns="91440"/>
          <a:lstStyle/>
          <a:p>
            <a:pPr marL="438150" indent="-319088"/>
            <a:r>
              <a:rPr lang="en-CA" altLang="en-US" dirty="0" smtClean="0"/>
              <a:t>Un </a:t>
            </a:r>
            <a:r>
              <a:rPr lang="en-CA" altLang="en-US" dirty="0" err="1" smtClean="0"/>
              <a:t>paradigme</a:t>
            </a:r>
            <a:r>
              <a:rPr lang="en-CA" altLang="en-US" dirty="0" smtClean="0"/>
              <a:t>: </a:t>
            </a:r>
            <a:r>
              <a:rPr lang="en-CA" altLang="en-US" dirty="0" err="1" smtClean="0"/>
              <a:t>une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vue</a:t>
            </a:r>
            <a:r>
              <a:rPr lang="en-CA" altLang="en-US" dirty="0" smtClean="0"/>
              <a:t> du monde </a:t>
            </a:r>
            <a:r>
              <a:rPr lang="en-CA" altLang="en-US" dirty="0" err="1" smtClean="0"/>
              <a:t>ou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une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façon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d’expliquer</a:t>
            </a:r>
            <a:r>
              <a:rPr lang="en-CA" altLang="en-US" dirty="0" smtClean="0"/>
              <a:t> comment le monde </a:t>
            </a:r>
            <a:r>
              <a:rPr lang="en-CA" altLang="en-US" dirty="0" err="1" smtClean="0"/>
              <a:t>fonctionne</a:t>
            </a:r>
            <a:r>
              <a:rPr lang="en-CA" altLang="en-US" dirty="0" smtClean="0"/>
              <a:t> </a:t>
            </a:r>
          </a:p>
          <a:p>
            <a:pPr marL="838200" lvl="1" indent="-319088"/>
            <a:r>
              <a:rPr lang="en-CA" altLang="en-US" dirty="0" smtClean="0"/>
              <a:t>Un </a:t>
            </a:r>
            <a:r>
              <a:rPr lang="en-CA" altLang="en-US" dirty="0" err="1" smtClean="0"/>
              <a:t>changement</a:t>
            </a:r>
            <a:r>
              <a:rPr lang="en-CA" altLang="en-US" dirty="0" smtClean="0"/>
              <a:t> de </a:t>
            </a:r>
            <a:r>
              <a:rPr lang="en-CA" altLang="en-US" dirty="0" err="1" smtClean="0"/>
              <a:t>paradigme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est</a:t>
            </a:r>
            <a:r>
              <a:rPr lang="en-CA" altLang="en-US" dirty="0" smtClean="0"/>
              <a:t> un </a:t>
            </a:r>
            <a:r>
              <a:rPr lang="en-CA" altLang="en-US" dirty="0" err="1" smtClean="0"/>
              <a:t>changement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significatif</a:t>
            </a:r>
            <a:r>
              <a:rPr lang="en-CA" altLang="en-US" dirty="0" smtClean="0"/>
              <a:t> </a:t>
            </a:r>
            <a:r>
              <a:rPr lang="en-US" altLang="en-US" dirty="0" smtClean="0"/>
              <a:t> </a:t>
            </a:r>
          </a:p>
          <a:p>
            <a:pPr marL="119062" indent="0">
              <a:buNone/>
            </a:pPr>
            <a:endParaRPr lang="en-US" altLang="en-US" dirty="0"/>
          </a:p>
          <a:p>
            <a:pPr marL="438150" indent="-319088"/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094" y="3444875"/>
            <a:ext cx="6627812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Changement de paradigme</a:t>
            </a: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 err="1"/>
              <a:t>Changement</a:t>
            </a:r>
            <a:r>
              <a:rPr lang="en-US" altLang="en-US" b="1" u="sng" dirty="0"/>
              <a:t> de </a:t>
            </a:r>
            <a:r>
              <a:rPr lang="en-US" altLang="en-US" b="1" u="sng" dirty="0" err="1"/>
              <a:t>paradigme</a:t>
            </a:r>
            <a:r>
              <a:rPr lang="en-US" altLang="en-US" b="1" u="sng" dirty="0"/>
              <a:t>:</a:t>
            </a:r>
            <a:r>
              <a:rPr lang="en-US" altLang="en-US" dirty="0"/>
              <a:t>  </a:t>
            </a:r>
            <a:r>
              <a:rPr lang="en-US" altLang="en-US" dirty="0" err="1"/>
              <a:t>changements</a:t>
            </a:r>
            <a:r>
              <a:rPr lang="en-US" altLang="en-US" dirty="0"/>
              <a:t> </a:t>
            </a:r>
            <a:r>
              <a:rPr lang="en-US" altLang="en-US" dirty="0" err="1"/>
              <a:t>rares</a:t>
            </a:r>
            <a:r>
              <a:rPr lang="en-US" altLang="en-US" dirty="0"/>
              <a:t> et </a:t>
            </a:r>
            <a:r>
              <a:rPr lang="en-US" altLang="en-US" dirty="0" err="1"/>
              <a:t>significatifs</a:t>
            </a:r>
            <a:r>
              <a:rPr lang="en-US" altLang="en-US" dirty="0"/>
              <a:t> </a:t>
            </a:r>
            <a:r>
              <a:rPr lang="en-US" altLang="en-US" dirty="0" err="1"/>
              <a:t>dans</a:t>
            </a:r>
            <a:r>
              <a:rPr lang="en-US" altLang="en-US" dirty="0"/>
              <a:t> la </a:t>
            </a:r>
            <a:r>
              <a:rPr lang="en-US" altLang="en-US" dirty="0" err="1"/>
              <a:t>façon</a:t>
            </a:r>
            <a:r>
              <a:rPr lang="en-US" altLang="en-US" dirty="0"/>
              <a:t> </a:t>
            </a:r>
            <a:r>
              <a:rPr lang="en-US" altLang="en-US" dirty="0" err="1"/>
              <a:t>dont</a:t>
            </a:r>
            <a:r>
              <a:rPr lang="en-US" altLang="en-US" dirty="0"/>
              <a:t> les </a:t>
            </a:r>
            <a:r>
              <a:rPr lang="en-US" altLang="en-US" dirty="0" err="1"/>
              <a:t>humaines</a:t>
            </a:r>
            <a:r>
              <a:rPr lang="en-US" altLang="en-US" dirty="0"/>
              <a:t> </a:t>
            </a:r>
            <a:r>
              <a:rPr lang="en-US" altLang="en-US" dirty="0" err="1"/>
              <a:t>voient</a:t>
            </a:r>
            <a:r>
              <a:rPr lang="en-US" altLang="en-US" dirty="0"/>
              <a:t> le monde.  </a:t>
            </a:r>
          </a:p>
          <a:p>
            <a:pPr lvl="2"/>
            <a:r>
              <a:rPr lang="en-US" altLang="en-US" i="1" dirty="0"/>
              <a:t>Les </a:t>
            </a:r>
            <a:r>
              <a:rPr lang="en-US" altLang="en-US" i="1" dirty="0" err="1"/>
              <a:t>changements</a:t>
            </a:r>
            <a:r>
              <a:rPr lang="en-US" altLang="en-US" i="1" dirty="0"/>
              <a:t> </a:t>
            </a:r>
            <a:r>
              <a:rPr lang="en-US" altLang="en-US" i="1" dirty="0" err="1"/>
              <a:t>majeurs</a:t>
            </a:r>
            <a:r>
              <a:rPr lang="en-US" altLang="en-US" i="1" dirty="0"/>
              <a:t> qui </a:t>
            </a:r>
            <a:r>
              <a:rPr lang="en-US" altLang="en-US" i="1" dirty="0" err="1"/>
              <a:t>sont</a:t>
            </a:r>
            <a:r>
              <a:rPr lang="en-US" altLang="en-US" i="1" dirty="0"/>
              <a:t> </a:t>
            </a:r>
            <a:r>
              <a:rPr lang="en-US" altLang="en-US" i="1" dirty="0" err="1"/>
              <a:t>controversiels</a:t>
            </a:r>
            <a:r>
              <a:rPr lang="en-US" altLang="en-US" i="1" dirty="0"/>
              <a:t> </a:t>
            </a:r>
            <a:r>
              <a:rPr lang="en-US" altLang="en-US" i="1" dirty="0" err="1"/>
              <a:t>qu</a:t>
            </a:r>
            <a:r>
              <a:rPr lang="en-US" altLang="en-US" i="1" dirty="0"/>
              <a:t> debut </a:t>
            </a:r>
            <a:r>
              <a:rPr lang="en-US" altLang="en-US" i="1" dirty="0" err="1"/>
              <a:t>mais</a:t>
            </a:r>
            <a:r>
              <a:rPr lang="en-US" altLang="en-US" i="1" dirty="0"/>
              <a:t> </a:t>
            </a:r>
            <a:r>
              <a:rPr lang="en-US" altLang="en-US" i="1" dirty="0" err="1"/>
              <a:t>accepté</a:t>
            </a:r>
            <a:r>
              <a:rPr lang="en-US" altLang="en-US" i="1" dirty="0"/>
              <a:t> </a:t>
            </a:r>
            <a:r>
              <a:rPr lang="en-US" altLang="en-US" i="1" dirty="0" err="1"/>
              <a:t>éventuellement</a:t>
            </a:r>
            <a:r>
              <a:rPr lang="en-US" altLang="en-US" i="1" dirty="0"/>
              <a:t> </a:t>
            </a:r>
            <a:r>
              <a:rPr lang="en-US" altLang="en-US" i="1" dirty="0" err="1"/>
              <a:t>comme</a:t>
            </a:r>
            <a:r>
              <a:rPr lang="en-US" altLang="en-US" i="1" dirty="0"/>
              <a:t> </a:t>
            </a:r>
            <a:r>
              <a:rPr lang="en-US" altLang="en-US" i="1" dirty="0" err="1"/>
              <a:t>avancement</a:t>
            </a:r>
            <a:r>
              <a:rPr lang="en-US" altLang="en-US" i="1" dirty="0"/>
              <a:t> </a:t>
            </a:r>
            <a:r>
              <a:rPr lang="en-US" altLang="en-US" i="1" dirty="0" err="1"/>
              <a:t>dans</a:t>
            </a:r>
            <a:r>
              <a:rPr lang="en-US" altLang="en-US" i="1" dirty="0"/>
              <a:t> les </a:t>
            </a:r>
            <a:r>
              <a:rPr lang="en-US" altLang="en-US" i="1" dirty="0" err="1"/>
              <a:t>connaissances</a:t>
            </a:r>
            <a:r>
              <a:rPr lang="en-US" altLang="en-US" i="1" dirty="0"/>
              <a:t> </a:t>
            </a:r>
            <a:r>
              <a:rPr lang="en-US" altLang="en-US" i="1" dirty="0" err="1"/>
              <a:t>scientifiques</a:t>
            </a:r>
            <a:r>
              <a:rPr lang="en-US" altLang="en-US" i="1" dirty="0"/>
              <a:t> </a:t>
            </a:r>
            <a:r>
              <a:rPr lang="en-US" altLang="en-US" dirty="0"/>
              <a:t>(ex.  La Terre </a:t>
            </a:r>
            <a:r>
              <a:rPr lang="en-US" altLang="en-US" dirty="0" err="1"/>
              <a:t>est</a:t>
            </a:r>
            <a:r>
              <a:rPr lang="en-US" altLang="en-US" dirty="0"/>
              <a:t> plate) </a:t>
            </a:r>
          </a:p>
        </p:txBody>
      </p:sp>
    </p:spTree>
    <p:extLst>
      <p:ext uri="{BB962C8B-B14F-4D97-AF65-F5344CB8AC3E}">
        <p14:creationId xmlns:p14="http://schemas.microsoft.com/office/powerpoint/2010/main" val="10226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1252728"/>
          </a:xfrm>
          <a:noFill/>
        </p:spPr>
        <p:txBody>
          <a:bodyPr rIns="45720"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Il </a:t>
            </a:r>
            <a:r>
              <a:rPr lang="en-US" sz="4500" b="1" dirty="0" err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faut</a:t>
            </a: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 du temps pour les </a:t>
            </a:r>
            <a:r>
              <a:rPr lang="en-US" sz="4500" b="1" dirty="0" err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changement</a:t>
            </a:r>
            <a:r>
              <a:rPr lang="en-US" sz="4500" b="1" dirty="0" err="1" smtClean="0">
                <a:solidFill>
                  <a:schemeClr val="accent1">
                    <a:satMod val="150000"/>
                  </a:schemeClr>
                </a:solidFill>
                <a:effectLst/>
              </a:rPr>
              <a:t>s</a:t>
            </a: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effectLst/>
              </a:rPr>
              <a:t> de </a:t>
            </a:r>
            <a:r>
              <a:rPr lang="en-US" sz="4500" b="1" dirty="0" err="1" smtClean="0">
                <a:solidFill>
                  <a:schemeClr val="accent1">
                    <a:satMod val="150000"/>
                  </a:schemeClr>
                </a:solidFill>
                <a:effectLst/>
              </a:rPr>
              <a:t>paradigme</a:t>
            </a: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effectLst/>
              </a:rPr>
              <a:t> </a:t>
            </a: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…</a:t>
            </a:r>
            <a:endParaRPr lang="en-US" sz="4500" b="1" dirty="0">
              <a:solidFill>
                <a:schemeClr val="accent1">
                  <a:satMod val="150000"/>
                </a:schemeClr>
              </a:solidFill>
              <a:effectLst/>
              <a:latin typeface="+mj-lt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/>
        <p:txBody>
          <a:bodyPr lIns="54864" tIns="91440"/>
          <a:lstStyle/>
          <a:p>
            <a:r>
              <a:rPr lang="en-US" altLang="en-US" b="1" u="sng" dirty="0" err="1"/>
              <a:t>Changement</a:t>
            </a:r>
            <a:r>
              <a:rPr lang="en-US" altLang="en-US" b="1" u="sng" dirty="0"/>
              <a:t> de </a:t>
            </a:r>
            <a:r>
              <a:rPr lang="en-US" altLang="en-US" b="1" u="sng" dirty="0" err="1"/>
              <a:t>paradigme</a:t>
            </a:r>
            <a:r>
              <a:rPr lang="en-US" altLang="en-US" b="1" u="sng" dirty="0"/>
              <a:t>:</a:t>
            </a:r>
            <a:r>
              <a:rPr lang="en-US" altLang="en-US" dirty="0"/>
              <a:t>  </a:t>
            </a:r>
            <a:r>
              <a:rPr lang="en-US" altLang="en-US" dirty="0" err="1" smtClean="0"/>
              <a:t>changement</a:t>
            </a:r>
            <a:r>
              <a:rPr lang="en-US" altLang="en-US" dirty="0" smtClean="0"/>
              <a:t> rare </a:t>
            </a:r>
            <a:r>
              <a:rPr lang="en-US" altLang="en-US" dirty="0"/>
              <a:t>et </a:t>
            </a:r>
            <a:r>
              <a:rPr lang="en-US" altLang="en-US" dirty="0" err="1" smtClean="0"/>
              <a:t>significatif</a:t>
            </a:r>
            <a:r>
              <a:rPr lang="en-US" altLang="en-US" dirty="0" smtClean="0"/>
              <a:t> </a:t>
            </a:r>
            <a:r>
              <a:rPr lang="en-US" altLang="en-US" dirty="0" err="1"/>
              <a:t>dans</a:t>
            </a:r>
            <a:r>
              <a:rPr lang="en-US" altLang="en-US" dirty="0"/>
              <a:t> la </a:t>
            </a:r>
            <a:r>
              <a:rPr lang="en-US" altLang="en-US" dirty="0" err="1"/>
              <a:t>façon</a:t>
            </a:r>
            <a:r>
              <a:rPr lang="en-US" altLang="en-US" dirty="0"/>
              <a:t> </a:t>
            </a:r>
            <a:r>
              <a:rPr lang="en-US" altLang="en-US" dirty="0" err="1"/>
              <a:t>dont</a:t>
            </a:r>
            <a:r>
              <a:rPr lang="en-US" altLang="en-US" dirty="0"/>
              <a:t> les </a:t>
            </a:r>
            <a:r>
              <a:rPr lang="en-US" altLang="en-US" dirty="0" err="1"/>
              <a:t>humaines</a:t>
            </a:r>
            <a:r>
              <a:rPr lang="en-US" altLang="en-US" dirty="0"/>
              <a:t> </a:t>
            </a:r>
            <a:r>
              <a:rPr lang="en-US" altLang="en-US" dirty="0" err="1"/>
              <a:t>voient</a:t>
            </a:r>
            <a:r>
              <a:rPr lang="en-US" altLang="en-US" dirty="0"/>
              <a:t> le monde.  </a:t>
            </a:r>
          </a:p>
          <a:p>
            <a:pPr marL="438150" indent="-319088"/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3190875"/>
            <a:ext cx="8224837" cy="296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The Lorax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CA" altLang="en-US"/>
          </a:p>
        </p:txBody>
      </p:sp>
      <p:pic>
        <p:nvPicPr>
          <p:cNvPr id="22533" name="Picture 5" descr="im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501967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1252728"/>
          </a:xfrm>
          <a:noFill/>
        </p:spPr>
        <p:txBody>
          <a:bodyPr rIns="45720"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500" b="1" dirty="0" err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Sommes</a:t>
            </a: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-nous au milieu d’un </a:t>
            </a:r>
            <a:r>
              <a:rPr lang="en-US" sz="4500" b="1" dirty="0" err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changement</a:t>
            </a: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 de paradigm</a:t>
            </a:r>
            <a:endParaRPr lang="en-US" sz="4500" b="1" dirty="0">
              <a:solidFill>
                <a:schemeClr val="accent1">
                  <a:satMod val="150000"/>
                </a:schemeClr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8229600" cy="4525962"/>
          </a:xfrm>
        </p:spPr>
        <p:txBody>
          <a:bodyPr lIns="54864" tIns="91440"/>
          <a:lstStyle/>
          <a:p>
            <a:pPr marL="438150" indent="-319088">
              <a:buFont typeface="Wingdings" panose="05000000000000000000" pitchFamily="2" charset="2"/>
              <a:buNone/>
            </a:pPr>
            <a:r>
              <a:rPr lang="en-US" altLang="en-US" dirty="0" err="1" smtClean="0"/>
              <a:t>Preuves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438150" indent="-319088"/>
            <a:r>
              <a:rPr lang="en-CA" altLang="en-US" dirty="0" err="1" smtClean="0"/>
              <a:t>Réutiliser</a:t>
            </a:r>
            <a:r>
              <a:rPr lang="en-CA" altLang="en-US" dirty="0" smtClean="0"/>
              <a:t>, </a:t>
            </a:r>
            <a:r>
              <a:rPr lang="en-CA" altLang="en-US" dirty="0" err="1" smtClean="0"/>
              <a:t>réduire</a:t>
            </a:r>
            <a:r>
              <a:rPr lang="en-CA" altLang="en-US" dirty="0" smtClean="0"/>
              <a:t>, recycler</a:t>
            </a:r>
            <a:endParaRPr lang="en-US" altLang="en-US" dirty="0"/>
          </a:p>
          <a:p>
            <a:pPr marL="438150" indent="-319088"/>
            <a:r>
              <a:rPr lang="en-CA" altLang="en-US" dirty="0" smtClean="0"/>
              <a:t>Transports publics</a:t>
            </a:r>
            <a:endParaRPr lang="en-US" altLang="en-US" dirty="0"/>
          </a:p>
          <a:p>
            <a:pPr marL="438150" indent="-319088"/>
            <a:r>
              <a:rPr lang="en-CA" altLang="en-US" dirty="0" smtClean="0"/>
              <a:t>Sources alternatives </a:t>
            </a:r>
            <a:r>
              <a:rPr lang="en-CA" altLang="en-US" dirty="0" err="1" smtClean="0"/>
              <a:t>d’énergie</a:t>
            </a:r>
            <a:endParaRPr lang="en-US" altLang="en-US" dirty="0"/>
          </a:p>
          <a:p>
            <a:pPr marL="438150" indent="-319088"/>
            <a:r>
              <a:rPr lang="en-CA" altLang="en-US" dirty="0" smtClean="0"/>
              <a:t>Reduction des </a:t>
            </a:r>
            <a:r>
              <a:rPr lang="en-CA" altLang="en-US" dirty="0" err="1" smtClean="0"/>
              <a:t>espèces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envahissantes</a:t>
            </a:r>
            <a:endParaRPr lang="en-US" altLang="en-US" dirty="0"/>
          </a:p>
          <a:p>
            <a:pPr marL="438150" indent="-319088"/>
            <a:r>
              <a:rPr lang="en-CA" altLang="en-US" dirty="0" err="1" smtClean="0"/>
              <a:t>Éducation</a:t>
            </a:r>
            <a:r>
              <a:rPr lang="en-CA" altLang="en-US" dirty="0" smtClean="0"/>
              <a:t> des </a:t>
            </a:r>
            <a:r>
              <a:rPr lang="en-CA" altLang="en-US" dirty="0" err="1" smtClean="0"/>
              <a:t>citoyens</a:t>
            </a:r>
            <a:r>
              <a:rPr lang="en-CA" altLang="en-US" dirty="0" smtClean="0"/>
              <a:t> au </a:t>
            </a:r>
            <a:r>
              <a:rPr lang="en-CA" altLang="en-US" dirty="0" err="1" smtClean="0"/>
              <a:t>sujet</a:t>
            </a:r>
            <a:r>
              <a:rPr lang="en-CA" altLang="en-US" dirty="0" smtClean="0"/>
              <a:t> des </a:t>
            </a:r>
            <a:r>
              <a:rPr lang="en-CA" altLang="en-US" dirty="0" err="1" smtClean="0"/>
              <a:t>problèmes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environnementaux</a:t>
            </a:r>
            <a:r>
              <a:rPr lang="en-CA" altLang="en-US" dirty="0" smtClean="0"/>
              <a:t> </a:t>
            </a:r>
            <a:endParaRPr lang="en-US" altLang="en-US" dirty="0"/>
          </a:p>
          <a:p>
            <a:pPr marL="438150" indent="-319088"/>
            <a:r>
              <a:rPr lang="en-CA" altLang="en-US" dirty="0" err="1" smtClean="0"/>
              <a:t>Régulations</a:t>
            </a:r>
            <a:r>
              <a:rPr lang="en-CA" altLang="en-US" dirty="0" smtClean="0"/>
              <a:t>/ </a:t>
            </a:r>
            <a:r>
              <a:rPr lang="en-CA" altLang="en-US" dirty="0" err="1" smtClean="0"/>
              <a:t>lois</a:t>
            </a:r>
            <a:r>
              <a:rPr lang="en-CA" altLang="en-US" dirty="0" smtClean="0"/>
              <a:t>/ </a:t>
            </a:r>
            <a:r>
              <a:rPr lang="en-CA" altLang="en-US" dirty="0" err="1" smtClean="0"/>
              <a:t>actes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gouvernementales</a:t>
            </a:r>
            <a:r>
              <a:rPr lang="en-CA" altLang="en-US" dirty="0" smtClean="0"/>
              <a:t>  </a:t>
            </a:r>
            <a:endParaRPr lang="en-US" altLang="en-US" dirty="0"/>
          </a:p>
          <a:p>
            <a:pPr marL="438150" indent="-319088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1252728"/>
          </a:xfrm>
          <a:noFill/>
        </p:spPr>
        <p:txBody>
          <a:bodyPr rIns="45720"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Les </a:t>
            </a:r>
            <a:r>
              <a:rPr lang="en-US" sz="3200" b="1" dirty="0" err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résultats</a:t>
            </a: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 du </a:t>
            </a:r>
            <a:r>
              <a:rPr lang="en-US" sz="3200" b="1" dirty="0" err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changement</a:t>
            </a: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 de </a:t>
            </a:r>
            <a:r>
              <a:rPr lang="en-US" sz="3200" b="1" dirty="0" err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</a:rPr>
              <a:t>paradigme</a:t>
            </a:r>
            <a:endParaRPr lang="en-US" sz="3200" b="1" dirty="0">
              <a:solidFill>
                <a:schemeClr val="accent1">
                  <a:satMod val="150000"/>
                </a:schemeClr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lIns="54864" tIns="91440"/>
          <a:lstStyle/>
          <a:p>
            <a:pPr marL="438150" indent="-319088"/>
            <a:r>
              <a:rPr lang="en-CA" altLang="en-US" dirty="0" err="1" smtClean="0"/>
              <a:t>Une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ordonnance</a:t>
            </a:r>
            <a:r>
              <a:rPr lang="en-CA" altLang="en-US" dirty="0" smtClean="0"/>
              <a:t> municipal </a:t>
            </a:r>
            <a:r>
              <a:rPr lang="en-CA" altLang="en-US" dirty="0" err="1" smtClean="0"/>
              <a:t>contre</a:t>
            </a:r>
            <a:r>
              <a:rPr lang="en-CA" altLang="en-US" dirty="0" smtClean="0"/>
              <a:t> les pesticides (</a:t>
            </a:r>
            <a:r>
              <a:rPr lang="en-CA" altLang="en-US" dirty="0" err="1" smtClean="0"/>
              <a:t>comme</a:t>
            </a:r>
            <a:r>
              <a:rPr lang="en-CA" altLang="en-US" dirty="0" smtClean="0"/>
              <a:t> DDT) qui </a:t>
            </a:r>
            <a:r>
              <a:rPr lang="en-CA" altLang="en-US" dirty="0" err="1" smtClean="0"/>
              <a:t>peuvent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bioaccumuler</a:t>
            </a:r>
            <a:r>
              <a:rPr lang="en-CA" altLang="en-US" dirty="0" smtClean="0"/>
              <a:t>.</a:t>
            </a:r>
            <a:r>
              <a:rPr lang="en-CA" altLang="en-US" dirty="0"/>
              <a:t>	</a:t>
            </a:r>
            <a:endParaRPr lang="en-US" altLang="en-US" dirty="0"/>
          </a:p>
          <a:p>
            <a:pPr marL="438150" indent="-319088"/>
            <a:r>
              <a:rPr lang="en-CA" altLang="en-US" dirty="0" err="1" smtClean="0"/>
              <a:t>L’Accord</a:t>
            </a:r>
            <a:r>
              <a:rPr lang="en-CA" altLang="en-US" dirty="0" smtClean="0"/>
              <a:t> de la </a:t>
            </a:r>
            <a:r>
              <a:rPr lang="en-CA" altLang="en-US" dirty="0" err="1" smtClean="0"/>
              <a:t>qualité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d’eau</a:t>
            </a:r>
            <a:r>
              <a:rPr lang="en-CA" altLang="en-US" dirty="0" smtClean="0"/>
              <a:t> des </a:t>
            </a:r>
            <a:r>
              <a:rPr lang="en-CA" altLang="en-US" dirty="0" err="1" smtClean="0"/>
              <a:t>Grands</a:t>
            </a:r>
            <a:r>
              <a:rPr lang="en-CA" altLang="en-US" dirty="0" smtClean="0"/>
              <a:t> Lacs – un programme pour controller le </a:t>
            </a:r>
            <a:r>
              <a:rPr lang="en-CA" altLang="en-US" dirty="0" err="1" smtClean="0"/>
              <a:t>phosphore</a:t>
            </a:r>
            <a:r>
              <a:rPr lang="en-CA" altLang="en-US" dirty="0" smtClean="0"/>
              <a:t>.</a:t>
            </a:r>
            <a:endParaRPr lang="en-US" altLang="en-US" dirty="0"/>
          </a:p>
          <a:p>
            <a:pPr marL="438150" indent="-319088"/>
            <a:r>
              <a:rPr lang="en-CA" altLang="en-US" dirty="0" smtClean="0"/>
              <a:t>Les </a:t>
            </a:r>
            <a:r>
              <a:rPr lang="en-CA" altLang="en-US" dirty="0" err="1" smtClean="0"/>
              <a:t>fermes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environnementales</a:t>
            </a:r>
            <a:r>
              <a:rPr lang="en-CA" altLang="en-US" dirty="0" smtClean="0"/>
              <a:t> – </a:t>
            </a:r>
            <a:r>
              <a:rPr lang="en-CA" altLang="en-US" dirty="0" err="1" smtClean="0"/>
              <a:t>l’impact</a:t>
            </a:r>
            <a:r>
              <a:rPr lang="en-CA" altLang="en-US" dirty="0" smtClean="0"/>
              <a:t> des </a:t>
            </a:r>
            <a:r>
              <a:rPr lang="en-CA" altLang="en-US" dirty="0" err="1" smtClean="0"/>
              <a:t>fermes</a:t>
            </a:r>
            <a:r>
              <a:rPr lang="en-CA" altLang="en-US" dirty="0" smtClean="0"/>
              <a:t>, la </a:t>
            </a:r>
            <a:r>
              <a:rPr lang="en-CA" altLang="en-US" dirty="0" err="1" smtClean="0"/>
              <a:t>gestion</a:t>
            </a:r>
            <a:r>
              <a:rPr lang="en-CA" altLang="en-US" dirty="0" smtClean="0"/>
              <a:t> des nutriments/sol/irrigation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278</TotalTime>
  <Words>418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Wingdings</vt:lpstr>
      <vt:lpstr>Ripple</vt:lpstr>
      <vt:lpstr>Des perspectives changeants sur les écosystèmes</vt:lpstr>
      <vt:lpstr>Révision: Les menaces à la durabilité</vt:lpstr>
      <vt:lpstr>L’écotourisme et la connectivité  </vt:lpstr>
      <vt:lpstr>Paradigme </vt:lpstr>
      <vt:lpstr>Changement de paradigme</vt:lpstr>
      <vt:lpstr>Il faut du temps pour les changements de paradigme …</vt:lpstr>
      <vt:lpstr>The Lorax</vt:lpstr>
      <vt:lpstr>Sommes-nous au milieu d’un changement de paradigm</vt:lpstr>
      <vt:lpstr>Les résultats du changement de paradigme</vt:lpstr>
      <vt:lpstr>Les résultats du changement de paradigme</vt:lpstr>
      <vt:lpstr>Individual Empowerment</vt:lpstr>
      <vt:lpstr>Individual Empowerment</vt:lpstr>
      <vt:lpstr>Individual Empowerment</vt:lpstr>
      <vt:lpstr>Éduquez vous-même</vt:lpstr>
      <vt:lpstr>PowerPoint Presentation</vt:lpstr>
      <vt:lpstr>Soyez conscient(e) des consequences de VOS actions et activités  </vt:lpstr>
      <vt:lpstr>À faire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5 – Ecological Footprints, Sustainability &amp; Paradigms</dc:title>
  <dc:creator>User</dc:creator>
  <cp:lastModifiedBy>Lori Purcell</cp:lastModifiedBy>
  <cp:revision>16</cp:revision>
  <dcterms:created xsi:type="dcterms:W3CDTF">2012-04-18T14:19:12Z</dcterms:created>
  <dcterms:modified xsi:type="dcterms:W3CDTF">2014-10-06T02:58:35Z</dcterms:modified>
</cp:coreProperties>
</file>