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64" r:id="rId5"/>
    <p:sldId id="259" r:id="rId6"/>
    <p:sldId id="273" r:id="rId7"/>
    <p:sldId id="263" r:id="rId8"/>
    <p:sldId id="265" r:id="rId9"/>
    <p:sldId id="266" r:id="rId10"/>
    <p:sldId id="274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86D6-15E3-4018-9CC9-7169ED2D2FF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28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67C5F-6077-4467-A43A-8A4DF39AA22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043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01C7-05C2-41F7-92D7-7D22AEABD42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351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6FCC60-C709-45FB-B18B-8660D8FD6E7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12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32732-1E59-4C76-8DAD-6E419DCC9DF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239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91DA9-8A13-4338-8674-5943DEDB9FD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682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01382-FC2D-430B-902A-561E0AE4E7C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9686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11AC-F852-4001-92E8-CDCD7BFD603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66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87BE-4B78-4D4C-A448-6EBB7E6EC56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33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EDF0-21D3-45FA-9C4D-3D49A3A09D2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333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5A7C-9B20-46C9-90FE-EF0D12829EB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931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9E8BE-EF6D-4D36-B6BC-07F66889F21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73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C687D9-C0A2-4DF9-B162-585A1A6890EE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rCVrR5G5v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CA" altLang="en-US" sz="4400" dirty="0" smtClean="0"/>
              <a:t>Jour 11– Des menaces à la </a:t>
            </a:r>
            <a:r>
              <a:rPr lang="en-CA" altLang="en-US" sz="4400" dirty="0" err="1" smtClean="0"/>
              <a:t>durabilité</a:t>
            </a:r>
            <a:endParaRPr lang="en-CA" alt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CA" altLang="en-US" sz="3200" dirty="0"/>
              <a:t>SCI 10	</a:t>
            </a:r>
            <a:r>
              <a:rPr lang="en-CA" altLang="en-US" sz="3200" dirty="0" err="1" smtClean="0"/>
              <a:t>Écosystèmes</a:t>
            </a:r>
            <a:endParaRPr lang="en-CA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3" y="1127002"/>
            <a:ext cx="8229600" cy="4525963"/>
          </a:xfrm>
        </p:spPr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serre</a:t>
            </a:r>
            <a:r>
              <a:rPr lang="en-CA" dirty="0" smtClean="0"/>
              <a:t> 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79" y="369829"/>
            <a:ext cx="5429250" cy="633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1" y="3972571"/>
            <a:ext cx="2951802" cy="2533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10" y="1656879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 combustibles </a:t>
            </a:r>
            <a:r>
              <a:rPr lang="en-CA" dirty="0" err="1" smtClean="0"/>
              <a:t>fossiles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lIns="54864" tIns="91440"/>
          <a:lstStyle/>
          <a:p>
            <a:pPr marL="438150" indent="-319088"/>
            <a:r>
              <a:rPr lang="en-CA" altLang="en-US" sz="2800" dirty="0" smtClean="0"/>
              <a:t>La </a:t>
            </a:r>
            <a:r>
              <a:rPr lang="en-CA" altLang="en-US" sz="2800" dirty="0" err="1" smtClean="0"/>
              <a:t>plupart</a:t>
            </a:r>
            <a:r>
              <a:rPr lang="en-CA" altLang="en-US" sz="2800" dirty="0" smtClean="0"/>
              <a:t> de la </a:t>
            </a:r>
            <a:r>
              <a:rPr lang="en-CA" altLang="en-US" sz="2800" dirty="0" err="1" smtClean="0"/>
              <a:t>matière</a:t>
            </a:r>
            <a:r>
              <a:rPr lang="en-CA" altLang="en-US" sz="2800" dirty="0" smtClean="0"/>
              <a:t> se </a:t>
            </a:r>
            <a:r>
              <a:rPr lang="en-CA" altLang="en-US" sz="2800" dirty="0" err="1" smtClean="0"/>
              <a:t>recyle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continuellement</a:t>
            </a:r>
            <a:r>
              <a:rPr lang="en-CA" altLang="en-US" sz="2800" dirty="0"/>
              <a:t> </a:t>
            </a:r>
            <a:r>
              <a:rPr lang="en-CA" altLang="en-US" sz="2800" dirty="0" err="1" smtClean="0"/>
              <a:t>mais</a:t>
            </a:r>
            <a:r>
              <a:rPr lang="en-CA" altLang="en-US" sz="2800" dirty="0" smtClean="0"/>
              <a:t> des petites </a:t>
            </a:r>
            <a:r>
              <a:rPr lang="en-CA" altLang="en-US" sz="2800" dirty="0" err="1" smtClean="0"/>
              <a:t>quantités</a:t>
            </a:r>
            <a:r>
              <a:rPr lang="en-CA" altLang="en-US" sz="2800" dirty="0" smtClean="0"/>
              <a:t> de la </a:t>
            </a:r>
            <a:r>
              <a:rPr lang="en-CA" altLang="en-US" sz="2800" dirty="0" err="1" smtClean="0"/>
              <a:t>matière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ont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échappé</a:t>
            </a:r>
            <a:r>
              <a:rPr lang="en-CA" altLang="en-US" sz="2800" dirty="0" smtClean="0"/>
              <a:t> et se </a:t>
            </a:r>
            <a:r>
              <a:rPr lang="en-CA" altLang="en-US" sz="2800" dirty="0" err="1" smtClean="0"/>
              <a:t>sont</a:t>
            </a:r>
            <a:r>
              <a:rPr lang="en-CA" altLang="en-US" sz="2800" dirty="0" smtClean="0"/>
              <a:t> deposes sous la </a:t>
            </a:r>
            <a:r>
              <a:rPr lang="en-CA" altLang="en-US" sz="2800" dirty="0" err="1" smtClean="0"/>
              <a:t>terre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où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elles</a:t>
            </a:r>
            <a:r>
              <a:rPr lang="en-CA" altLang="en-US" sz="2800" dirty="0" smtClean="0"/>
              <a:t> ne se </a:t>
            </a:r>
            <a:r>
              <a:rPr lang="en-CA" altLang="en-US" sz="2800" dirty="0" err="1" smtClean="0"/>
              <a:t>décomposent</a:t>
            </a:r>
            <a:r>
              <a:rPr lang="en-CA" altLang="en-US" sz="2800" dirty="0" smtClean="0"/>
              <a:t> pas</a:t>
            </a:r>
            <a:endParaRPr lang="en-CA" altLang="en-US" sz="2800" dirty="0"/>
          </a:p>
          <a:p>
            <a:pPr marL="438150" indent="-319088"/>
            <a:r>
              <a:rPr lang="en-US" altLang="en-US" sz="2800" dirty="0" smtClean="0"/>
              <a:t>Avec de la </a:t>
            </a:r>
            <a:r>
              <a:rPr lang="en-US" altLang="en-US" sz="2800" dirty="0" err="1" smtClean="0"/>
              <a:t>pression</a:t>
            </a:r>
            <a:r>
              <a:rPr lang="en-US" altLang="en-US" sz="2800" dirty="0" smtClean="0"/>
              <a:t>, la </a:t>
            </a:r>
            <a:r>
              <a:rPr lang="en-US" altLang="en-US" sz="2800" dirty="0" err="1" smtClean="0"/>
              <a:t>chaleur</a:t>
            </a:r>
            <a:r>
              <a:rPr lang="en-US" altLang="en-US" sz="2800" dirty="0" smtClean="0"/>
              <a:t> et des </a:t>
            </a:r>
            <a:r>
              <a:rPr lang="en-US" altLang="en-US" sz="2800" dirty="0" err="1" smtClean="0"/>
              <a:t>longues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périodes</a:t>
            </a:r>
            <a:r>
              <a:rPr lang="en-US" altLang="en-US" sz="2800" dirty="0" smtClean="0"/>
              <a:t> du temps, </a:t>
            </a:r>
            <a:r>
              <a:rPr lang="en-US" altLang="en-US" sz="2800" dirty="0" err="1" smtClean="0"/>
              <a:t>cette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matière</a:t>
            </a:r>
            <a:r>
              <a:rPr lang="en-US" altLang="en-US" sz="2800" dirty="0" smtClean="0"/>
              <a:t> deviant un combustible </a:t>
            </a:r>
            <a:r>
              <a:rPr lang="en-US" altLang="en-US" sz="2800" dirty="0" err="1" smtClean="0"/>
              <a:t>fossile</a:t>
            </a:r>
            <a:r>
              <a:rPr lang="en-US" altLang="en-US" sz="2800" dirty="0" smtClean="0"/>
              <a:t> (le </a:t>
            </a:r>
            <a:r>
              <a:rPr lang="en-US" altLang="en-US" sz="2800" dirty="0" err="1" smtClean="0"/>
              <a:t>charbone</a:t>
            </a:r>
            <a:r>
              <a:rPr lang="en-US" altLang="en-US" sz="2800" dirty="0" smtClean="0"/>
              <a:t>, le </a:t>
            </a:r>
            <a:r>
              <a:rPr lang="en-US" altLang="en-US" sz="2800" dirty="0" err="1" smtClean="0"/>
              <a:t>pétrole</a:t>
            </a:r>
            <a:r>
              <a:rPr lang="en-US" altLang="en-US" sz="2800" dirty="0" smtClean="0"/>
              <a:t> et le </a:t>
            </a:r>
            <a:r>
              <a:rPr lang="en-US" altLang="en-US" sz="2800" dirty="0" err="1" smtClean="0"/>
              <a:t>gaz</a:t>
            </a:r>
            <a:r>
              <a:rPr lang="en-US" altLang="en-US" sz="2800" dirty="0" smtClean="0"/>
              <a:t> naturel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581128"/>
            <a:ext cx="3339455" cy="222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dirty="0" smtClean="0"/>
              <a:t>Tableau 7.3 p.305 Les </a:t>
            </a:r>
            <a:r>
              <a:rPr lang="en-CA" altLang="en-US" sz="4000" dirty="0" err="1" smtClean="0"/>
              <a:t>effets</a:t>
            </a:r>
            <a:r>
              <a:rPr lang="en-CA" altLang="en-US" sz="4000" dirty="0" smtClean="0"/>
              <a:t> d’un </a:t>
            </a:r>
            <a:r>
              <a:rPr lang="en-CA" altLang="en-US" sz="4000" dirty="0" err="1" smtClean="0"/>
              <a:t>déséquilibre</a:t>
            </a:r>
            <a:r>
              <a:rPr lang="en-CA" altLang="en-US" sz="4000" dirty="0" smtClean="0"/>
              <a:t> </a:t>
            </a:r>
            <a:r>
              <a:rPr lang="en-CA" altLang="en-US" sz="4000" dirty="0" err="1" smtClean="0"/>
              <a:t>dans</a:t>
            </a:r>
            <a:r>
              <a:rPr lang="en-CA" altLang="en-US" sz="4000" dirty="0" smtClean="0"/>
              <a:t> le cycle de </a:t>
            </a:r>
            <a:r>
              <a:rPr lang="en-CA" altLang="en-US" sz="4000" dirty="0" err="1" smtClean="0"/>
              <a:t>carbone</a:t>
            </a:r>
            <a:endParaRPr lang="en-CA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effets</a:t>
            </a:r>
            <a:r>
              <a:rPr lang="en-CA" dirty="0" smtClean="0"/>
              <a:t> d’un </a:t>
            </a:r>
            <a:r>
              <a:rPr lang="en-CA" dirty="0" err="1" smtClean="0"/>
              <a:t>excès</a:t>
            </a:r>
            <a:r>
              <a:rPr lang="en-CA" dirty="0" smtClean="0"/>
              <a:t> de </a:t>
            </a:r>
            <a:r>
              <a:rPr lang="en-CA" dirty="0" err="1" smtClean="0"/>
              <a:t>dioxyde</a:t>
            </a:r>
            <a:r>
              <a:rPr lang="en-CA" dirty="0" smtClean="0"/>
              <a:t> de </a:t>
            </a:r>
            <a:r>
              <a:rPr lang="en-CA" dirty="0" err="1" smtClean="0"/>
              <a:t>carbone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l’atmosphère</a:t>
            </a:r>
            <a:r>
              <a:rPr lang="en-CA" dirty="0" smtClean="0"/>
              <a:t>/ </a:t>
            </a:r>
            <a:r>
              <a:rPr lang="en-CA" dirty="0" err="1" smtClean="0"/>
              <a:t>dans</a:t>
            </a:r>
            <a:r>
              <a:rPr lang="en-CA" dirty="0" smtClean="0"/>
              <a:t> les </a:t>
            </a:r>
            <a:r>
              <a:rPr lang="en-CA" dirty="0" err="1" smtClean="0"/>
              <a:t>océans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les </a:t>
            </a:r>
            <a:r>
              <a:rPr lang="en-CA" dirty="0" err="1" smtClean="0"/>
              <a:t>écosystèmes</a:t>
            </a:r>
            <a:endParaRPr lang="en-CA" dirty="0" smtClean="0"/>
          </a:p>
          <a:p>
            <a:pPr lvl="1"/>
            <a:r>
              <a:rPr lang="en-CA" dirty="0" smtClean="0"/>
              <a:t>Augmentation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températures</a:t>
            </a:r>
            <a:r>
              <a:rPr lang="en-CA" dirty="0" smtClean="0"/>
              <a:t> à la surface de la Terre</a:t>
            </a:r>
          </a:p>
          <a:p>
            <a:pPr lvl="2"/>
            <a:r>
              <a:rPr lang="en-CA" dirty="0" err="1" smtClean="0"/>
              <a:t>Météo</a:t>
            </a:r>
            <a:r>
              <a:rPr lang="en-CA" dirty="0" smtClean="0"/>
              <a:t> </a:t>
            </a:r>
            <a:r>
              <a:rPr lang="en-CA" dirty="0" err="1" smtClean="0"/>
              <a:t>extrême</a:t>
            </a:r>
            <a:endParaRPr lang="en-CA" dirty="0" smtClean="0"/>
          </a:p>
          <a:p>
            <a:pPr lvl="1"/>
            <a:r>
              <a:rPr lang="en-CA" dirty="0" err="1" smtClean="0"/>
              <a:t>Eaux</a:t>
            </a:r>
            <a:r>
              <a:rPr lang="en-CA" dirty="0" smtClean="0"/>
              <a:t> plus </a:t>
            </a:r>
            <a:r>
              <a:rPr lang="en-CA" dirty="0" err="1" smtClean="0"/>
              <a:t>acides</a:t>
            </a:r>
            <a:endParaRPr lang="en-CA" dirty="0" smtClean="0"/>
          </a:p>
          <a:p>
            <a:pPr lvl="2"/>
            <a:r>
              <a:rPr lang="en-CA" dirty="0" err="1" smtClean="0"/>
              <a:t>Détérioration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coquillages</a:t>
            </a:r>
            <a:endParaRPr lang="en-CA" dirty="0" smtClean="0"/>
          </a:p>
          <a:p>
            <a:pPr lvl="2"/>
            <a:r>
              <a:rPr lang="en-CA" dirty="0" err="1" smtClean="0"/>
              <a:t>Poissons</a:t>
            </a:r>
            <a:r>
              <a:rPr lang="en-CA" dirty="0" smtClean="0"/>
              <a:t> </a:t>
            </a:r>
            <a:r>
              <a:rPr lang="en-CA" dirty="0" err="1" smtClean="0"/>
              <a:t>auront</a:t>
            </a:r>
            <a:r>
              <a:rPr lang="en-CA" dirty="0" smtClean="0"/>
              <a:t> de la </a:t>
            </a:r>
            <a:r>
              <a:rPr lang="en-CA" dirty="0" err="1" smtClean="0"/>
              <a:t>difficulté</a:t>
            </a:r>
            <a:r>
              <a:rPr lang="en-CA" dirty="0" smtClean="0"/>
              <a:t> à </a:t>
            </a:r>
            <a:r>
              <a:rPr lang="en-CA" dirty="0" err="1" smtClean="0"/>
              <a:t>reproduire</a:t>
            </a:r>
            <a:endParaRPr lang="en-CA" dirty="0" smtClean="0"/>
          </a:p>
          <a:p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GlobalW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À faire</a:t>
            </a:r>
            <a:endParaRPr lang="en-CA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dirty="0"/>
              <a:t>p.311 </a:t>
            </a:r>
            <a:endParaRPr lang="en-CA" altLang="en-US" dirty="0" smtClean="0"/>
          </a:p>
          <a:p>
            <a:pPr lvl="1"/>
            <a:r>
              <a:rPr lang="en-CA" altLang="en-US" dirty="0" smtClean="0"/>
              <a:t>#</a:t>
            </a:r>
            <a:r>
              <a:rPr lang="en-CA" altLang="en-US" dirty="0"/>
              <a:t>4, 6, 13 </a:t>
            </a:r>
            <a:r>
              <a:rPr lang="en-CA" altLang="en-US" dirty="0" smtClean="0"/>
              <a:t>(</a:t>
            </a:r>
            <a:r>
              <a:rPr lang="en-CA" altLang="en-US" dirty="0" err="1" smtClean="0"/>
              <a:t>n’écrivez</a:t>
            </a:r>
            <a:r>
              <a:rPr lang="en-CA" altLang="en-US" dirty="0" smtClean="0"/>
              <a:t> pas </a:t>
            </a:r>
            <a:r>
              <a:rPr lang="en-CA" altLang="en-US" dirty="0" err="1" smtClean="0"/>
              <a:t>une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lettre</a:t>
            </a:r>
            <a:r>
              <a:rPr lang="en-CA" altLang="en-US" dirty="0" smtClean="0"/>
              <a:t>), 14</a:t>
            </a:r>
          </a:p>
          <a:p>
            <a:pPr lvl="1"/>
            <a:endParaRPr lang="en-CA" altLang="en-US" dirty="0"/>
          </a:p>
          <a:p>
            <a:r>
              <a:rPr lang="en-CA" altLang="en-US" dirty="0" err="1" smtClean="0"/>
              <a:t>Révision</a:t>
            </a:r>
            <a:r>
              <a:rPr lang="en-CA" altLang="en-US" dirty="0" smtClean="0"/>
              <a:t> pour quiz </a:t>
            </a:r>
            <a:r>
              <a:rPr lang="en-CA" altLang="en-US" dirty="0" err="1" smtClean="0"/>
              <a:t>jeudi</a:t>
            </a:r>
            <a:endParaRPr lang="en-CA" altLang="en-US" dirty="0" smtClean="0"/>
          </a:p>
          <a:p>
            <a:pPr lvl="1"/>
            <a:r>
              <a:rPr lang="en-CA" altLang="en-US" dirty="0" smtClean="0"/>
              <a:t>p.311 #14</a:t>
            </a:r>
          </a:p>
          <a:p>
            <a:pPr lvl="1"/>
            <a:r>
              <a:rPr lang="en-CA" altLang="en-US" dirty="0" smtClean="0"/>
              <a:t>p.312 #6, 8, 20, 22, 26</a:t>
            </a:r>
          </a:p>
          <a:p>
            <a:endParaRPr lang="en-CA" altLang="en-US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Révision pour le quiz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Quiz </a:t>
            </a:r>
            <a:r>
              <a:rPr lang="en-CA" altLang="en-US" dirty="0" err="1" smtClean="0"/>
              <a:t>jeudi</a:t>
            </a:r>
            <a:endParaRPr lang="en-CA" altLang="en-US" dirty="0" smtClean="0"/>
          </a:p>
          <a:p>
            <a:pPr lvl="1"/>
            <a:r>
              <a:rPr lang="en-CA" altLang="en-US" dirty="0" smtClean="0"/>
              <a:t>p.311 #14</a:t>
            </a:r>
          </a:p>
          <a:p>
            <a:pPr lvl="1"/>
            <a:r>
              <a:rPr lang="en-CA" altLang="en-US" dirty="0" smtClean="0"/>
              <a:t>p.312 #6, 8, 20, 22, 26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313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matière</a:t>
            </a:r>
            <a:r>
              <a:rPr lang="en-CA" dirty="0" smtClean="0"/>
              <a:t> et </a:t>
            </a:r>
            <a:r>
              <a:rPr lang="en-CA" dirty="0" err="1" smtClean="0"/>
              <a:t>l’énergie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4864" tIns="91440"/>
          <a:lstStyle/>
          <a:p>
            <a:pPr marL="438150" indent="-319088"/>
            <a:r>
              <a:rPr lang="fr-CA" altLang="en-US" dirty="0" smtClean="0"/>
              <a:t>La matière et l’énergie sont recycles à travers tous les 4 systèmes de la Terre – la lithosphère, l’hydrosphère, l’atmosphère et la biosphère. </a:t>
            </a:r>
          </a:p>
          <a:p>
            <a:pPr lvl="2"/>
            <a:r>
              <a:rPr lang="fr-CA" altLang="en-US" dirty="0" smtClean="0"/>
              <a:t>Le cycle de l’eau, le cycle du carbone, le cycle de l’azote, le cycle du phosphore, etc. </a:t>
            </a:r>
          </a:p>
          <a:p>
            <a:pPr lvl="1"/>
            <a:r>
              <a:rPr lang="fr-CA" altLang="en-US" dirty="0" smtClean="0"/>
              <a:t>Aucune nouvelle matière n’est créée depuis la première formation (plus que 4 milliard d’années dans le passé)</a:t>
            </a:r>
            <a:endParaRPr lang="fr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 smtClean="0"/>
              <a:t>L’eutrophication</a:t>
            </a:r>
            <a:endParaRPr lang="en-CA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>
                <a:hlinkClick r:id="rId2"/>
              </a:rPr>
              <a:t>http://www.youtube.com/watch?v=LrCVrR5G5vY</a:t>
            </a:r>
            <a:endParaRPr lang="en-CA" altLang="en-US"/>
          </a:p>
          <a:p>
            <a:endParaRPr lang="en-CA" altLang="en-US"/>
          </a:p>
          <a:p>
            <a:pPr>
              <a:buFontTx/>
              <a:buNone/>
            </a:pPr>
            <a:r>
              <a:rPr lang="en-CA" altLang="en-US"/>
              <a:t>			Octonauts 0:53-2:30</a:t>
            </a:r>
          </a:p>
          <a:p>
            <a:pPr>
              <a:buFontTx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CA" altLang="en-US" dirty="0" err="1" smtClean="0">
                <a:solidFill>
                  <a:srgbClr val="FFFF00"/>
                </a:solidFill>
              </a:rPr>
              <a:t>L’eutrophication</a:t>
            </a:r>
            <a:endParaRPr lang="en-CA" altLang="en-US" dirty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altLang="en-US" sz="2800" dirty="0" err="1" smtClean="0"/>
              <a:t>Causée</a:t>
            </a:r>
            <a:r>
              <a:rPr lang="en-CA" altLang="en-US" sz="2800" dirty="0" smtClean="0"/>
              <a:t> par </a:t>
            </a:r>
            <a:r>
              <a:rPr lang="en-CA" altLang="en-US" sz="2800" dirty="0" err="1" smtClean="0"/>
              <a:t>l’entrée</a:t>
            </a:r>
            <a:r>
              <a:rPr lang="en-CA" altLang="en-US" sz="2800" dirty="0" smtClean="0"/>
              <a:t> du </a:t>
            </a:r>
            <a:r>
              <a:rPr lang="en-CA" altLang="en-US" sz="2800" dirty="0" err="1" smtClean="0"/>
              <a:t>ruisellement</a:t>
            </a:r>
            <a:r>
              <a:rPr lang="en-CA" altLang="en-US" sz="2800" dirty="0" smtClean="0"/>
              <a:t> de </a:t>
            </a:r>
            <a:r>
              <a:rPr lang="en-CA" altLang="en-US" sz="2800" dirty="0" err="1" smtClean="0"/>
              <a:t>l’azote</a:t>
            </a:r>
            <a:r>
              <a:rPr lang="en-CA" altLang="en-US" sz="2800" dirty="0" smtClean="0"/>
              <a:t> et du </a:t>
            </a:r>
            <a:r>
              <a:rPr lang="en-CA" altLang="en-US" sz="2800" dirty="0" err="1" smtClean="0"/>
              <a:t>phoshore</a:t>
            </a:r>
            <a:r>
              <a:rPr lang="en-CA" altLang="en-US" sz="2800" dirty="0" smtClean="0"/>
              <a:t> (des </a:t>
            </a:r>
            <a:r>
              <a:rPr lang="en-CA" altLang="en-US" sz="2800" dirty="0" err="1" smtClean="0"/>
              <a:t>engrais</a:t>
            </a:r>
            <a:r>
              <a:rPr lang="en-CA" altLang="en-US" sz="2800" dirty="0" smtClean="0"/>
              <a:t>) </a:t>
            </a:r>
            <a:r>
              <a:rPr lang="en-CA" altLang="en-US" sz="2800" dirty="0" err="1" smtClean="0"/>
              <a:t>dans</a:t>
            </a:r>
            <a:r>
              <a:rPr lang="en-CA" altLang="en-US" sz="2800" dirty="0" smtClean="0"/>
              <a:t> les corps </a:t>
            </a:r>
            <a:r>
              <a:rPr lang="en-CA" altLang="en-US" sz="2800" dirty="0" err="1" smtClean="0"/>
              <a:t>d’eau</a:t>
            </a:r>
            <a:r>
              <a:rPr lang="en-CA" altLang="en-US" sz="2800" dirty="0" smtClean="0"/>
              <a:t> </a:t>
            </a:r>
          </a:p>
          <a:p>
            <a:r>
              <a:rPr lang="en-CA" altLang="en-US" sz="2800" dirty="0" smtClean="0"/>
              <a:t>Se localise </a:t>
            </a:r>
            <a:r>
              <a:rPr lang="en-CA" altLang="en-US" sz="2800" dirty="0" err="1" smtClean="0"/>
              <a:t>souvent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prochae</a:t>
            </a:r>
            <a:r>
              <a:rPr lang="en-CA" altLang="en-US" sz="2800" dirty="0" smtClean="0"/>
              <a:t> aux terrains de </a:t>
            </a:r>
            <a:r>
              <a:rPr lang="en-CA" altLang="en-US" sz="2800" dirty="0" err="1" smtClean="0"/>
              <a:t>golfe</a:t>
            </a:r>
            <a:r>
              <a:rPr lang="en-CA" altLang="en-US" sz="2800" dirty="0" smtClean="0"/>
              <a:t> et des </a:t>
            </a:r>
            <a:r>
              <a:rPr lang="en-CA" altLang="en-US" sz="2800" dirty="0" err="1" smtClean="0"/>
              <a:t>terres</a:t>
            </a:r>
            <a:r>
              <a:rPr lang="en-CA" altLang="en-US" sz="2800" dirty="0" smtClean="0"/>
              <a:t> </a:t>
            </a:r>
            <a:r>
              <a:rPr lang="en-CA" altLang="en-US" sz="2800" dirty="0" err="1" smtClean="0"/>
              <a:t>cultivées</a:t>
            </a:r>
            <a:endParaRPr lang="en-CA" altLang="en-US" sz="28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127" name="Picture 7" descr="anhui-hebei-lake-eutrophication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125538"/>
            <a:ext cx="43910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utroph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60825"/>
            <a:ext cx="44577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Le processus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CA" altLang="en-US" sz="2400" b="1"/>
              <a:t>Eutrophisation</a:t>
            </a:r>
            <a:r>
              <a:rPr lang="en-CA" altLang="en-US" sz="2400"/>
              <a:t>: une accumulation de dép</a:t>
            </a:r>
            <a:r>
              <a:rPr lang="en-US" altLang="en-US" sz="2400">
                <a:cs typeface="Arial" panose="020B0604020202020204" pitchFamily="34" charset="0"/>
              </a:rPr>
              <a:t>ôts de nutriments excessifs dans les corps d’eau qui provoque une augmentation de la croissance végétale </a:t>
            </a:r>
          </a:p>
          <a:p>
            <a:pPr marL="838200" lvl="1" indent="-381000">
              <a:lnSpc>
                <a:spcPct val="90000"/>
              </a:lnSpc>
            </a:pPr>
            <a:r>
              <a:rPr lang="en-CA" altLang="en-US" sz="2000"/>
              <a:t>Les phosphates et l’azote des engrais et des eaux usées arrivent aux corps d’eau par le ruissellement </a:t>
            </a:r>
          </a:p>
          <a:p>
            <a:pPr marL="1257300" lvl="2" indent="-342900">
              <a:lnSpc>
                <a:spcPct val="90000"/>
              </a:lnSpc>
            </a:pPr>
            <a:r>
              <a:rPr lang="en-CA" altLang="en-US" sz="1800"/>
              <a:t>Ces nutriment entra</a:t>
            </a:r>
            <a:r>
              <a:rPr lang="en-US" altLang="en-US" sz="1800">
                <a:cs typeface="Arial" panose="020B0604020202020204" pitchFamily="34" charset="0"/>
              </a:rPr>
              <a:t>înent une surpopulation d’algues</a:t>
            </a:r>
            <a:r>
              <a:rPr lang="en-CA" altLang="en-US" sz="1800"/>
              <a:t> = </a:t>
            </a:r>
            <a:r>
              <a:rPr lang="en-CA" altLang="en-US" sz="1800" b="1"/>
              <a:t>UNE PROLIF</a:t>
            </a:r>
            <a:r>
              <a:rPr lang="en-US" altLang="en-US" sz="1800" b="1">
                <a:cs typeface="Arial" panose="020B0604020202020204" pitchFamily="34" charset="0"/>
              </a:rPr>
              <a:t>ÉRATION D’ALGUES</a:t>
            </a:r>
          </a:p>
          <a:p>
            <a:pPr marL="1257300" lvl="2" indent="-342900">
              <a:lnSpc>
                <a:spcPct val="90000"/>
              </a:lnSpc>
            </a:pPr>
            <a:r>
              <a:rPr lang="en-CA" altLang="en-US" sz="1800"/>
              <a:t>Les algues meurent et tombent au fond o</a:t>
            </a:r>
            <a:r>
              <a:rPr lang="en-US" altLang="en-US" sz="1800">
                <a:cs typeface="Arial" panose="020B0604020202020204" pitchFamily="34" charset="0"/>
              </a:rPr>
              <a:t>ù elles sont décomposées par les bactéries</a:t>
            </a:r>
            <a:endParaRPr lang="en-CA" altLang="en-US" sz="1800"/>
          </a:p>
          <a:p>
            <a:pPr marL="1676400" lvl="3" indent="-304800">
              <a:lnSpc>
                <a:spcPct val="90000"/>
              </a:lnSpc>
            </a:pPr>
            <a:r>
              <a:rPr lang="en-CA" altLang="en-US" sz="1600"/>
              <a:t>Les bactéries utilisent la </a:t>
            </a:r>
            <a:r>
              <a:rPr lang="en-CA" altLang="en-US" sz="1600" b="1"/>
              <a:t>RESPIRATION CELLULAIRE</a:t>
            </a:r>
            <a:r>
              <a:rPr lang="en-CA" altLang="en-US" sz="1600"/>
              <a:t> pour décomposer les algues ce qui utilise la plupart de l’oxygène sur le fond </a:t>
            </a:r>
          </a:p>
          <a:p>
            <a:pPr marL="1676400" lvl="3" indent="-304800">
              <a:lnSpc>
                <a:spcPct val="90000"/>
              </a:lnSpc>
            </a:pPr>
            <a:r>
              <a:rPr lang="en-CA" altLang="en-US" sz="1600"/>
              <a:t>Autres poissons qui habitent dans les régions plus profondes meurent à cause d’un manque d’oxygène </a:t>
            </a:r>
          </a:p>
          <a:p>
            <a:pPr marL="1257300" lvl="2" indent="-342900">
              <a:lnSpc>
                <a:spcPct val="90000"/>
              </a:lnSpc>
            </a:pPr>
            <a:r>
              <a:rPr lang="en-CA" altLang="en-US" sz="1800"/>
              <a:t>La prolifération d’algues bloque le soleil ce qui empêche la </a:t>
            </a:r>
            <a:r>
              <a:rPr lang="en-CA" altLang="en-US" sz="1800" b="1"/>
              <a:t>PHOTOSYNTH</a:t>
            </a:r>
            <a:r>
              <a:rPr lang="en-US" altLang="en-US" sz="1800" b="1">
                <a:cs typeface="Arial" panose="020B0604020202020204" pitchFamily="34" charset="0"/>
              </a:rPr>
              <a:t>ÈSE</a:t>
            </a:r>
            <a:r>
              <a:rPr lang="en-CA" altLang="en-US" sz="1800"/>
              <a:t> par les plantes sur le fond </a:t>
            </a:r>
            <a:endParaRPr lang="en-CA" altLang="en-US" sz="1800" b="1"/>
          </a:p>
          <a:p>
            <a:pPr marL="1257300" lvl="2" indent="-342900">
              <a:lnSpc>
                <a:spcPct val="90000"/>
              </a:lnSpc>
            </a:pPr>
            <a:endParaRPr lang="en-CA" altLang="en-US" sz="1800" b="1"/>
          </a:p>
        </p:txBody>
      </p:sp>
    </p:spTree>
    <p:extLst>
      <p:ext uri="{BB962C8B-B14F-4D97-AF65-F5344CB8AC3E}">
        <p14:creationId xmlns:p14="http://schemas.microsoft.com/office/powerpoint/2010/main" val="361091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93175" cy="223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581525"/>
            <a:ext cx="9112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3355848"/>
            <a:ext cx="8077200" cy="1673352"/>
          </a:xfrm>
          <a:noFill/>
        </p:spPr>
        <p:txBody>
          <a:bodyPr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Le </a:t>
            </a:r>
            <a:r>
              <a:rPr lang="en-US" sz="47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dioxyde</a:t>
            </a:r>
            <a:r>
              <a:rPr lang="en-US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 de </a:t>
            </a:r>
            <a:r>
              <a:rPr lang="en-US" sz="47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carbone</a:t>
            </a:r>
            <a:r>
              <a:rPr lang="en-US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 et </a:t>
            </a:r>
            <a:r>
              <a:rPr lang="en-US" sz="47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d’autres</a:t>
            </a:r>
            <a:r>
              <a:rPr lang="en-US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gaz</a:t>
            </a:r>
            <a:r>
              <a:rPr lang="en-US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 à </a:t>
            </a:r>
            <a:r>
              <a:rPr lang="en-US" sz="47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effet</a:t>
            </a:r>
            <a:r>
              <a:rPr lang="en-US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 de </a:t>
            </a:r>
            <a:r>
              <a:rPr lang="en-US" sz="47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serre</a:t>
            </a:r>
            <a:endParaRPr lang="en-US" sz="4700" b="1" dirty="0">
              <a:solidFill>
                <a:schemeClr val="accent1"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331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1828800"/>
            <a:ext cx="8077200" cy="1500188"/>
          </a:xfrm>
        </p:spPr>
        <p:txBody>
          <a:bodyPr lIns="118872" tIns="0" rIns="45720" bIns="0" anchor="b"/>
          <a:lstStyle/>
          <a:p>
            <a:pPr marL="0" indent="0">
              <a:buFontTx/>
              <a:buNone/>
            </a:pPr>
            <a:endParaRPr lang="en-US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Gaz</a:t>
            </a:r>
            <a:r>
              <a:rPr lang="en-CA" dirty="0" smtClean="0"/>
              <a:t> à </a:t>
            </a:r>
            <a:r>
              <a:rPr lang="en-CA" dirty="0" err="1" smtClean="0"/>
              <a:t>effet</a:t>
            </a:r>
            <a:r>
              <a:rPr lang="en-CA" dirty="0" smtClean="0"/>
              <a:t> de </a:t>
            </a:r>
            <a:r>
              <a:rPr lang="en-CA" dirty="0" err="1" smtClean="0"/>
              <a:t>serre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4864" tIns="91440">
            <a:normAutofit lnSpcReduction="10000"/>
          </a:bodyPr>
          <a:lstStyle/>
          <a:p>
            <a:pPr marL="438150" indent="-319088"/>
            <a:r>
              <a:rPr lang="en-US" altLang="en-US" b="1" dirty="0" smtClean="0"/>
              <a:t>Un </a:t>
            </a:r>
            <a:r>
              <a:rPr lang="en-US" altLang="en-US" b="1" dirty="0" err="1" smtClean="0"/>
              <a:t>gaz</a:t>
            </a:r>
            <a:r>
              <a:rPr lang="en-US" altLang="en-US" b="1" dirty="0" smtClean="0"/>
              <a:t> à </a:t>
            </a:r>
            <a:r>
              <a:rPr lang="en-US" altLang="en-US" b="1" dirty="0" err="1" smtClean="0"/>
              <a:t>effet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serre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un </a:t>
            </a:r>
            <a:r>
              <a:rPr lang="en-US" altLang="en-US" dirty="0" err="1" smtClean="0"/>
              <a:t>gaz</a:t>
            </a:r>
            <a:r>
              <a:rPr lang="en-US" altLang="en-US" dirty="0" smtClean="0"/>
              <a:t> qui </a:t>
            </a:r>
            <a:r>
              <a:rPr lang="en-US" altLang="en-US" dirty="0" err="1" smtClean="0"/>
              <a:t>empêche</a:t>
            </a:r>
            <a:r>
              <a:rPr lang="en-US" altLang="en-US" dirty="0" smtClean="0"/>
              <a:t> la sortie de la </a:t>
            </a:r>
            <a:r>
              <a:rPr lang="en-US" altLang="en-US" dirty="0" err="1" smtClean="0"/>
              <a:t>chaleur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notre</a:t>
            </a:r>
            <a:r>
              <a:rPr lang="en-US" altLang="en-US" dirty="0" smtClean="0"/>
              <a:t> atmosphere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(ex: </a:t>
            </a:r>
            <a:r>
              <a:rPr lang="en-US" altLang="en-US" dirty="0" err="1" smtClean="0"/>
              <a:t>dioxyde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carbone</a:t>
            </a:r>
            <a:r>
              <a:rPr lang="en-US" altLang="en-US" dirty="0" smtClean="0"/>
              <a:t> CO</a:t>
            </a:r>
            <a:r>
              <a:rPr lang="en-US" altLang="en-US" baseline="-25000" dirty="0" smtClean="0"/>
              <a:t>2</a:t>
            </a:r>
            <a:r>
              <a:rPr lang="en-US" altLang="en-US" dirty="0"/>
              <a:t>, </a:t>
            </a:r>
            <a:r>
              <a:rPr lang="en-US" altLang="en-US" dirty="0" err="1" smtClean="0"/>
              <a:t>méthane</a:t>
            </a:r>
            <a:r>
              <a:rPr lang="en-US" altLang="en-US" dirty="0" smtClean="0"/>
              <a:t> </a:t>
            </a:r>
            <a:r>
              <a:rPr lang="en-US" altLang="en-US" dirty="0"/>
              <a:t>CH</a:t>
            </a:r>
            <a:r>
              <a:rPr lang="en-US" altLang="en-US" baseline="-25000" dirty="0"/>
              <a:t>4</a:t>
            </a:r>
            <a:r>
              <a:rPr lang="en-US" altLang="en-US" dirty="0"/>
              <a:t>, etc</a:t>
            </a:r>
            <a:r>
              <a:rPr lang="en-US" altLang="en-US" dirty="0" smtClean="0"/>
              <a:t>.)</a:t>
            </a:r>
          </a:p>
          <a:p>
            <a:pPr marL="438150" indent="-319088"/>
            <a:r>
              <a:rPr lang="en-US" altLang="en-US" b="1" dirty="0" err="1" smtClean="0"/>
              <a:t>L’effet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serre</a:t>
            </a:r>
            <a:r>
              <a:rPr lang="en-US" altLang="en-US" b="1" dirty="0" smtClean="0"/>
              <a:t>: </a:t>
            </a:r>
            <a:r>
              <a:rPr lang="en-US" altLang="en-US" dirty="0" err="1" smtClean="0"/>
              <a:t>une</a:t>
            </a:r>
            <a:r>
              <a:rPr lang="en-US" altLang="en-US" dirty="0" smtClean="0"/>
              <a:t> augmentation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quantité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notre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atmosphère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ce</a:t>
            </a:r>
            <a:r>
              <a:rPr lang="en-US" altLang="en-US" dirty="0" smtClean="0"/>
              <a:t> qui </a:t>
            </a:r>
            <a:r>
              <a:rPr lang="en-US" altLang="en-US" dirty="0" err="1" smtClean="0"/>
              <a:t>mène</a:t>
            </a:r>
            <a:r>
              <a:rPr lang="en-US" altLang="en-US" dirty="0" smtClean="0"/>
              <a:t> à </a:t>
            </a:r>
            <a:r>
              <a:rPr lang="en-US" altLang="en-US" dirty="0" err="1" smtClean="0"/>
              <a:t>une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augmentation de la temperature </a:t>
            </a:r>
            <a:r>
              <a:rPr lang="en-US" altLang="en-US" u="sng" dirty="0" err="1" smtClean="0"/>
              <a:t>sur</a:t>
            </a:r>
            <a:r>
              <a:rPr lang="en-US" altLang="en-US" u="sng" dirty="0" smtClean="0"/>
              <a:t> la Terre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485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Jour 11– Des menaces à la durabilité</vt:lpstr>
      <vt:lpstr>Révision pour le quiz</vt:lpstr>
      <vt:lpstr>La matière et l’énergie</vt:lpstr>
      <vt:lpstr>L’eutrophication</vt:lpstr>
      <vt:lpstr>L’eutrophication</vt:lpstr>
      <vt:lpstr>Le processus</vt:lpstr>
      <vt:lpstr>PowerPoint Presentation</vt:lpstr>
      <vt:lpstr>Le dioxyde de carbone et d’autres gaz à effet de serre</vt:lpstr>
      <vt:lpstr>Gaz à effet de serre</vt:lpstr>
      <vt:lpstr>PowerPoint Presentation</vt:lpstr>
      <vt:lpstr>Des combustibles fossiles</vt:lpstr>
      <vt:lpstr>Tableau 7.3 p.305 Les effets d’un déséquilibre dans le cycle de carbone</vt:lpstr>
      <vt:lpstr>PowerPoint Presentation</vt:lpstr>
      <vt:lpstr>À faire</vt:lpstr>
    </vt:vector>
  </TitlesOfParts>
  <Company>HRSB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6 – Threats to Sustainability</dc:title>
  <dc:creator>User</dc:creator>
  <cp:lastModifiedBy>Lori Purcell</cp:lastModifiedBy>
  <cp:revision>13</cp:revision>
  <dcterms:created xsi:type="dcterms:W3CDTF">2012-04-20T12:20:11Z</dcterms:created>
  <dcterms:modified xsi:type="dcterms:W3CDTF">2014-09-23T00:54:01Z</dcterms:modified>
</cp:coreProperties>
</file>