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49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58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79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032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0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319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81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91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281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48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38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37ABCE-6039-496C-B7F4-D88939D46E05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4822D67-6799-4828-B144-0A972F73E903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78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8 Ionic Bonds </a:t>
            </a:r>
            <a:r>
              <a:rPr lang="en-CA" dirty="0" err="1" smtClean="0"/>
              <a:t>ct’d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Science 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71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57200">
              <a:spcBef>
                <a:spcPct val="50000"/>
              </a:spcBef>
            </a:pPr>
            <a:r>
              <a:rPr lang="en-CA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Ionic bonds form</a:t>
            </a:r>
            <a:r>
              <a:rPr lang="en-CA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Ionic compounds</a:t>
            </a:r>
            <a:endParaRPr lang="en-US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Form between positive &amp; negative ions</a:t>
            </a:r>
          </a:p>
          <a:p>
            <a:r>
              <a:rPr lang="fr-CA"/>
              <a:t>Electrical attraction due to opposite charges</a:t>
            </a:r>
          </a:p>
          <a:p>
            <a:pPr lvl="1"/>
            <a:r>
              <a:rPr lang="fr-CA"/>
              <a:t>Occurs due to a transfer of electrons from the metal to the non-metal</a:t>
            </a:r>
          </a:p>
          <a:p>
            <a:r>
              <a:rPr lang="fr-CA" b="1"/>
              <a:t>Metal + non-metal</a:t>
            </a:r>
            <a:r>
              <a:rPr lang="fr-CA"/>
              <a:t> (cation + anion)</a:t>
            </a:r>
          </a:p>
          <a:p>
            <a:endParaRPr lang="en-CA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099322" y="1597926"/>
            <a:ext cx="8763000" cy="76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1676400" y="836613"/>
            <a:ext cx="8763000" cy="76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828800" y="185739"/>
            <a:ext cx="853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Ionic bonds</a:t>
            </a:r>
            <a:endParaRPr lang="en-US" sz="3200" b="1"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09800" y="2536825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Comic Sans MS" panose="030F0702030302020204" pitchFamily="66" charset="0"/>
              </a:rPr>
              <a:t>Li        Cl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latin typeface="Comic Sans MS" panose="030F0702030302020204" pitchFamily="66" charset="0"/>
              </a:rPr>
              <a:t>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2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Comic Sans MS" panose="030F0702030302020204" pitchFamily="66" charset="0"/>
              </a:rPr>
              <a:t>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40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 b="1">
                <a:latin typeface="Comic Sans MS" panose="030F0702030302020204" pitchFamily="66" charset="0"/>
              </a:rPr>
              <a:t>Li</a:t>
            </a:r>
            <a:r>
              <a:rPr lang="en-US" sz="4000" b="1" baseline="30000">
                <a:latin typeface="Comic Sans MS" panose="030F0702030302020204" pitchFamily="66" charset="0"/>
              </a:rPr>
              <a:t>+</a:t>
            </a:r>
            <a:r>
              <a:rPr lang="en-US" sz="4000" b="1">
                <a:latin typeface="Comic Sans MS" panose="030F0702030302020204" pitchFamily="66" charset="0"/>
              </a:rPr>
              <a:t> + Cl </a:t>
            </a:r>
            <a:r>
              <a:rPr lang="en-US" sz="4000" b="1" baseline="30000">
                <a:latin typeface="Comic Sans MS" panose="030F0702030302020204" pitchFamily="66" charset="0"/>
              </a:rPr>
              <a:t>-</a:t>
            </a:r>
            <a:r>
              <a:rPr lang="en-US" sz="4000" b="1">
                <a:latin typeface="Comic Sans MS" panose="030F0702030302020204" pitchFamily="66" charset="0"/>
              </a:rPr>
              <a:t>         LiCl</a:t>
            </a:r>
            <a:endParaRPr lang="fr-CA" sz="4000" b="1" baseline="-25000">
              <a:latin typeface="Comic Sans MS" panose="030F0702030302020204" pitchFamily="66" charset="0"/>
            </a:endParaRPr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>
            <a:off x="2362200" y="2384425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66" name="AutoShape 8"/>
          <p:cNvSpPr>
            <a:spLocks noChangeArrowheads="1"/>
          </p:cNvSpPr>
          <p:nvPr/>
        </p:nvSpPr>
        <p:spPr bwMode="auto">
          <a:xfrm>
            <a:off x="3886200" y="2384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4114800" y="2384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4419600" y="26892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69" name="AutoShape 11"/>
          <p:cNvSpPr>
            <a:spLocks noChangeArrowheads="1"/>
          </p:cNvSpPr>
          <p:nvPr/>
        </p:nvSpPr>
        <p:spPr bwMode="auto">
          <a:xfrm>
            <a:off x="4419600" y="29178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70" name="AutoShape 12"/>
          <p:cNvSpPr>
            <a:spLocks noChangeArrowheads="1"/>
          </p:cNvSpPr>
          <p:nvPr/>
        </p:nvSpPr>
        <p:spPr bwMode="auto">
          <a:xfrm>
            <a:off x="3733800" y="2765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71" name="AutoShape 13"/>
          <p:cNvSpPr>
            <a:spLocks noChangeArrowheads="1"/>
          </p:cNvSpPr>
          <p:nvPr/>
        </p:nvSpPr>
        <p:spPr bwMode="auto">
          <a:xfrm>
            <a:off x="4191000" y="3146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72" name="AutoShape 14"/>
          <p:cNvSpPr>
            <a:spLocks noChangeArrowheads="1"/>
          </p:cNvSpPr>
          <p:nvPr/>
        </p:nvSpPr>
        <p:spPr bwMode="auto">
          <a:xfrm>
            <a:off x="3886200" y="3146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73" name="Freeform 22"/>
          <p:cNvSpPr>
            <a:spLocks/>
          </p:cNvSpPr>
          <p:nvPr/>
        </p:nvSpPr>
        <p:spPr bwMode="auto">
          <a:xfrm>
            <a:off x="2514600" y="2206625"/>
            <a:ext cx="1219200" cy="482600"/>
          </a:xfrm>
          <a:custGeom>
            <a:avLst/>
            <a:gdLst>
              <a:gd name="T0" fmla="*/ 0 w 960"/>
              <a:gd name="T1" fmla="*/ 330200 h 304"/>
              <a:gd name="T2" fmla="*/ 914400 w 960"/>
              <a:gd name="T3" fmla="*/ 25400 h 304"/>
              <a:gd name="T4" fmla="*/ 1524000 w 960"/>
              <a:gd name="T5" fmla="*/ 482600 h 304"/>
              <a:gd name="T6" fmla="*/ 0 60000 65536"/>
              <a:gd name="T7" fmla="*/ 0 60000 65536"/>
              <a:gd name="T8" fmla="*/ 0 60000 65536"/>
              <a:gd name="T9" fmla="*/ 0 w 960"/>
              <a:gd name="T10" fmla="*/ 0 h 304"/>
              <a:gd name="T11" fmla="*/ 960 w 960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304">
                <a:moveTo>
                  <a:pt x="0" y="208"/>
                </a:moveTo>
                <a:cubicBezTo>
                  <a:pt x="208" y="104"/>
                  <a:pt x="416" y="0"/>
                  <a:pt x="576" y="16"/>
                </a:cubicBezTo>
                <a:cubicBezTo>
                  <a:pt x="736" y="32"/>
                  <a:pt x="848" y="168"/>
                  <a:pt x="960" y="30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374" name="AutoShape 24"/>
          <p:cNvSpPr>
            <a:spLocks noChangeArrowheads="1"/>
          </p:cNvSpPr>
          <p:nvPr/>
        </p:nvSpPr>
        <p:spPr bwMode="auto">
          <a:xfrm>
            <a:off x="3792538" y="4797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75" name="AutoShape 25"/>
          <p:cNvSpPr>
            <a:spLocks noChangeArrowheads="1"/>
          </p:cNvSpPr>
          <p:nvPr/>
        </p:nvSpPr>
        <p:spPr bwMode="auto">
          <a:xfrm>
            <a:off x="4079875" y="4797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76" name="AutoShape 26"/>
          <p:cNvSpPr>
            <a:spLocks noChangeArrowheads="1"/>
          </p:cNvSpPr>
          <p:nvPr/>
        </p:nvSpPr>
        <p:spPr bwMode="auto">
          <a:xfrm>
            <a:off x="3503613" y="5013325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77" name="AutoShape 27"/>
          <p:cNvSpPr>
            <a:spLocks noChangeArrowheads="1"/>
          </p:cNvSpPr>
          <p:nvPr/>
        </p:nvSpPr>
        <p:spPr bwMode="auto">
          <a:xfrm>
            <a:off x="3503613" y="530066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78" name="AutoShape 28"/>
          <p:cNvSpPr>
            <a:spLocks noChangeArrowheads="1"/>
          </p:cNvSpPr>
          <p:nvPr/>
        </p:nvSpPr>
        <p:spPr bwMode="auto">
          <a:xfrm>
            <a:off x="3719513" y="551656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79" name="AutoShape 29"/>
          <p:cNvSpPr>
            <a:spLocks noChangeArrowheads="1"/>
          </p:cNvSpPr>
          <p:nvPr/>
        </p:nvSpPr>
        <p:spPr bwMode="auto">
          <a:xfrm>
            <a:off x="4008438" y="551656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80" name="AutoShape 30"/>
          <p:cNvSpPr>
            <a:spLocks noChangeArrowheads="1"/>
          </p:cNvSpPr>
          <p:nvPr/>
        </p:nvSpPr>
        <p:spPr bwMode="auto">
          <a:xfrm>
            <a:off x="4151313" y="50133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5381" name="AutoShape 31"/>
          <p:cNvSpPr>
            <a:spLocks noChangeArrowheads="1"/>
          </p:cNvSpPr>
          <p:nvPr/>
        </p:nvSpPr>
        <p:spPr bwMode="auto">
          <a:xfrm>
            <a:off x="4151313" y="530066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47850" y="5805489"/>
            <a:ext cx="8534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/>
              <a:t>All compounds must be </a:t>
            </a:r>
            <a:r>
              <a:rPr lang="en-US" sz="2000" b="1"/>
              <a:t>neutral</a:t>
            </a:r>
            <a:r>
              <a:rPr lang="en-US" sz="2000"/>
              <a:t> (charges must add up to zero) </a:t>
            </a:r>
          </a:p>
          <a:p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67400" y="1530351"/>
            <a:ext cx="411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cs typeface="Arial" panose="020B0604020202020204" pitchFamily="34" charset="0"/>
              </a:rPr>
              <a:t>Li will lose 1 e</a:t>
            </a:r>
            <a:r>
              <a:rPr lang="en-US" sz="2000" baseline="30000">
                <a:cs typeface="Arial" panose="020B0604020202020204" pitchFamily="34" charset="0"/>
              </a:rPr>
              <a:t>-</a:t>
            </a:r>
            <a:r>
              <a:rPr lang="en-US" sz="2000">
                <a:cs typeface="Arial" panose="020B0604020202020204" pitchFamily="34" charset="0"/>
              </a:rPr>
              <a:t> </a:t>
            </a:r>
          </a:p>
          <a:p>
            <a:r>
              <a:rPr lang="en-US" sz="2000">
                <a:cs typeface="Arial" panose="020B0604020202020204" pitchFamily="34" charset="0"/>
              </a:rPr>
              <a:t>Cl needs 1 e-</a:t>
            </a:r>
          </a:p>
          <a:p>
            <a:endParaRPr lang="en-US" sz="2000">
              <a:cs typeface="Arial" panose="020B0604020202020204" pitchFamily="34" charset="0"/>
            </a:endParaRPr>
          </a:p>
          <a:p>
            <a:r>
              <a:rPr lang="en-US" sz="2000">
                <a:cs typeface="Arial" panose="020B0604020202020204" pitchFamily="34" charset="0"/>
              </a:rPr>
              <a:t>The ionic compound formed is LiCl (lithium chloride) *we will do more on this later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735638" y="4581526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1+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464425" y="4581526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1-</a:t>
            </a:r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6096001" y="4868863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7319963" y="4797426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1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1524000" y="836613"/>
            <a:ext cx="8763000" cy="76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847850" y="188914"/>
            <a:ext cx="853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Ionic bonds</a:t>
            </a:r>
            <a:endParaRPr lang="en-US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2209800" y="2536825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Comic Sans MS" panose="030F0702030302020204" pitchFamily="66" charset="0"/>
              </a:rPr>
              <a:t>Mg        Cl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latin typeface="Comic Sans MS" panose="030F0702030302020204" pitchFamily="66" charset="0"/>
              </a:rPr>
              <a:t>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2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Comic Sans MS" panose="030F0702030302020204" pitchFamily="66" charset="0"/>
              </a:rPr>
              <a:t>             Cl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40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 b="1">
                <a:latin typeface="Comic Sans MS" panose="030F0702030302020204" pitchFamily="66" charset="0"/>
              </a:rPr>
              <a:t>Mg</a:t>
            </a:r>
            <a:r>
              <a:rPr lang="en-US" sz="4000" b="1" baseline="30000">
                <a:latin typeface="Comic Sans MS" panose="030F0702030302020204" pitchFamily="66" charset="0"/>
              </a:rPr>
              <a:t>2+</a:t>
            </a:r>
            <a:r>
              <a:rPr lang="en-US" sz="4000" b="1">
                <a:latin typeface="Comic Sans MS" panose="030F0702030302020204" pitchFamily="66" charset="0"/>
              </a:rPr>
              <a:t> + Cl </a:t>
            </a:r>
            <a:r>
              <a:rPr lang="en-US" sz="4000" b="1" baseline="30000">
                <a:latin typeface="Comic Sans MS" panose="030F0702030302020204" pitchFamily="66" charset="0"/>
              </a:rPr>
              <a:t>-</a:t>
            </a:r>
            <a:r>
              <a:rPr lang="en-US" sz="4000" b="1">
                <a:latin typeface="Comic Sans MS" panose="030F0702030302020204" pitchFamily="66" charset="0"/>
              </a:rPr>
              <a:t> + Cl </a:t>
            </a:r>
            <a:r>
              <a:rPr lang="en-US" sz="4000" b="1" baseline="30000">
                <a:latin typeface="Comic Sans MS" panose="030F0702030302020204" pitchFamily="66" charset="0"/>
              </a:rPr>
              <a:t>-</a:t>
            </a:r>
            <a:r>
              <a:rPr lang="en-US" sz="4000" b="1">
                <a:latin typeface="Comic Sans MS" panose="030F0702030302020204" pitchFamily="66" charset="0"/>
              </a:rPr>
              <a:t>        MgCl</a:t>
            </a:r>
            <a:r>
              <a:rPr lang="en-US" sz="4000" b="1" baseline="-25000">
                <a:latin typeface="Comic Sans MS" panose="030F0702030302020204" pitchFamily="66" charset="0"/>
              </a:rPr>
              <a:t>2</a:t>
            </a:r>
            <a:endParaRPr lang="fr-CA" sz="4000" b="1" baseline="-25000">
              <a:latin typeface="Comic Sans MS" panose="030F0702030302020204" pitchFamily="66" charset="0"/>
            </a:endParaRP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2362200" y="2384425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3124200" y="2841625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4267200" y="2384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16" name="AutoShape 9"/>
          <p:cNvSpPr>
            <a:spLocks noChangeArrowheads="1"/>
          </p:cNvSpPr>
          <p:nvPr/>
        </p:nvSpPr>
        <p:spPr bwMode="auto">
          <a:xfrm>
            <a:off x="4572000" y="2384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17" name="AutoShape 10"/>
          <p:cNvSpPr>
            <a:spLocks noChangeArrowheads="1"/>
          </p:cNvSpPr>
          <p:nvPr/>
        </p:nvSpPr>
        <p:spPr bwMode="auto">
          <a:xfrm>
            <a:off x="4800600" y="26892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18" name="AutoShape 11"/>
          <p:cNvSpPr>
            <a:spLocks noChangeArrowheads="1"/>
          </p:cNvSpPr>
          <p:nvPr/>
        </p:nvSpPr>
        <p:spPr bwMode="auto">
          <a:xfrm>
            <a:off x="4800600" y="29178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19" name="AutoShape 12"/>
          <p:cNvSpPr>
            <a:spLocks noChangeArrowheads="1"/>
          </p:cNvSpPr>
          <p:nvPr/>
        </p:nvSpPr>
        <p:spPr bwMode="auto">
          <a:xfrm>
            <a:off x="3962400" y="26892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0" name="AutoShape 13"/>
          <p:cNvSpPr>
            <a:spLocks noChangeArrowheads="1"/>
          </p:cNvSpPr>
          <p:nvPr/>
        </p:nvSpPr>
        <p:spPr bwMode="auto">
          <a:xfrm>
            <a:off x="4572000" y="3146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1" name="AutoShape 14"/>
          <p:cNvSpPr>
            <a:spLocks noChangeArrowheads="1"/>
          </p:cNvSpPr>
          <p:nvPr/>
        </p:nvSpPr>
        <p:spPr bwMode="auto">
          <a:xfrm>
            <a:off x="4343400" y="3146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2" name="AutoShape 15"/>
          <p:cNvSpPr>
            <a:spLocks noChangeArrowheads="1"/>
          </p:cNvSpPr>
          <p:nvPr/>
        </p:nvSpPr>
        <p:spPr bwMode="auto">
          <a:xfrm>
            <a:off x="4343400" y="34512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3" name="AutoShape 16"/>
          <p:cNvSpPr>
            <a:spLocks noChangeArrowheads="1"/>
          </p:cNvSpPr>
          <p:nvPr/>
        </p:nvSpPr>
        <p:spPr bwMode="auto">
          <a:xfrm>
            <a:off x="4572000" y="34512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4" name="AutoShape 17"/>
          <p:cNvSpPr>
            <a:spLocks noChangeArrowheads="1"/>
          </p:cNvSpPr>
          <p:nvPr/>
        </p:nvSpPr>
        <p:spPr bwMode="auto">
          <a:xfrm>
            <a:off x="4800600" y="36798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5" name="AutoShape 18"/>
          <p:cNvSpPr>
            <a:spLocks noChangeArrowheads="1"/>
          </p:cNvSpPr>
          <p:nvPr/>
        </p:nvSpPr>
        <p:spPr bwMode="auto">
          <a:xfrm>
            <a:off x="4800600" y="39846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6" name="AutoShape 19"/>
          <p:cNvSpPr>
            <a:spLocks noChangeArrowheads="1"/>
          </p:cNvSpPr>
          <p:nvPr/>
        </p:nvSpPr>
        <p:spPr bwMode="auto">
          <a:xfrm>
            <a:off x="4343400" y="42132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7" name="AutoShape 20"/>
          <p:cNvSpPr>
            <a:spLocks noChangeArrowheads="1"/>
          </p:cNvSpPr>
          <p:nvPr/>
        </p:nvSpPr>
        <p:spPr bwMode="auto">
          <a:xfrm>
            <a:off x="4572000" y="42132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8" name="AutoShape 21"/>
          <p:cNvSpPr>
            <a:spLocks noChangeArrowheads="1"/>
          </p:cNvSpPr>
          <p:nvPr/>
        </p:nvSpPr>
        <p:spPr bwMode="auto">
          <a:xfrm>
            <a:off x="3962400" y="38322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29" name="Freeform 22"/>
          <p:cNvSpPr>
            <a:spLocks/>
          </p:cNvSpPr>
          <p:nvPr/>
        </p:nvSpPr>
        <p:spPr bwMode="auto">
          <a:xfrm>
            <a:off x="2438400" y="1978025"/>
            <a:ext cx="1524000" cy="482600"/>
          </a:xfrm>
          <a:custGeom>
            <a:avLst/>
            <a:gdLst>
              <a:gd name="T0" fmla="*/ 0 w 960"/>
              <a:gd name="T1" fmla="*/ 330200 h 304"/>
              <a:gd name="T2" fmla="*/ 914400 w 960"/>
              <a:gd name="T3" fmla="*/ 25400 h 304"/>
              <a:gd name="T4" fmla="*/ 1524000 w 960"/>
              <a:gd name="T5" fmla="*/ 482600 h 304"/>
              <a:gd name="T6" fmla="*/ 0 60000 65536"/>
              <a:gd name="T7" fmla="*/ 0 60000 65536"/>
              <a:gd name="T8" fmla="*/ 0 60000 65536"/>
              <a:gd name="T9" fmla="*/ 0 w 960"/>
              <a:gd name="T10" fmla="*/ 0 h 304"/>
              <a:gd name="T11" fmla="*/ 960 w 960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304">
                <a:moveTo>
                  <a:pt x="0" y="208"/>
                </a:moveTo>
                <a:cubicBezTo>
                  <a:pt x="208" y="104"/>
                  <a:pt x="416" y="0"/>
                  <a:pt x="576" y="16"/>
                </a:cubicBezTo>
                <a:cubicBezTo>
                  <a:pt x="736" y="32"/>
                  <a:pt x="848" y="168"/>
                  <a:pt x="960" y="30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430" name="Freeform 23"/>
          <p:cNvSpPr>
            <a:spLocks/>
          </p:cNvSpPr>
          <p:nvPr/>
        </p:nvSpPr>
        <p:spPr bwMode="auto">
          <a:xfrm>
            <a:off x="3086100" y="3146425"/>
            <a:ext cx="800100" cy="990600"/>
          </a:xfrm>
          <a:custGeom>
            <a:avLst/>
            <a:gdLst>
              <a:gd name="T0" fmla="*/ 114300 w 504"/>
              <a:gd name="T1" fmla="*/ 0 h 624"/>
              <a:gd name="T2" fmla="*/ 114300 w 504"/>
              <a:gd name="T3" fmla="*/ 685800 h 624"/>
              <a:gd name="T4" fmla="*/ 800100 w 504"/>
              <a:gd name="T5" fmla="*/ 990600 h 624"/>
              <a:gd name="T6" fmla="*/ 0 60000 65536"/>
              <a:gd name="T7" fmla="*/ 0 60000 65536"/>
              <a:gd name="T8" fmla="*/ 0 60000 65536"/>
              <a:gd name="T9" fmla="*/ 0 w 504"/>
              <a:gd name="T10" fmla="*/ 0 h 624"/>
              <a:gd name="T11" fmla="*/ 504 w 50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624">
                <a:moveTo>
                  <a:pt x="72" y="0"/>
                </a:moveTo>
                <a:cubicBezTo>
                  <a:pt x="36" y="164"/>
                  <a:pt x="0" y="328"/>
                  <a:pt x="72" y="432"/>
                </a:cubicBezTo>
                <a:cubicBezTo>
                  <a:pt x="144" y="536"/>
                  <a:pt x="324" y="580"/>
                  <a:pt x="504" y="6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431" name="AutoShape 24"/>
          <p:cNvSpPr>
            <a:spLocks noChangeArrowheads="1"/>
          </p:cNvSpPr>
          <p:nvPr/>
        </p:nvSpPr>
        <p:spPr bwMode="auto">
          <a:xfrm>
            <a:off x="4267200" y="48228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32" name="AutoShape 25"/>
          <p:cNvSpPr>
            <a:spLocks noChangeArrowheads="1"/>
          </p:cNvSpPr>
          <p:nvPr/>
        </p:nvSpPr>
        <p:spPr bwMode="auto">
          <a:xfrm>
            <a:off x="4495800" y="48228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33" name="AutoShape 26"/>
          <p:cNvSpPr>
            <a:spLocks noChangeArrowheads="1"/>
          </p:cNvSpPr>
          <p:nvPr/>
        </p:nvSpPr>
        <p:spPr bwMode="auto">
          <a:xfrm>
            <a:off x="4038600" y="5051425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>
            <a:off x="4038600" y="52800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35" name="AutoShape 28"/>
          <p:cNvSpPr>
            <a:spLocks noChangeArrowheads="1"/>
          </p:cNvSpPr>
          <p:nvPr/>
        </p:nvSpPr>
        <p:spPr bwMode="auto">
          <a:xfrm>
            <a:off x="4267200" y="55086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36" name="AutoShape 29"/>
          <p:cNvSpPr>
            <a:spLocks noChangeArrowheads="1"/>
          </p:cNvSpPr>
          <p:nvPr/>
        </p:nvSpPr>
        <p:spPr bwMode="auto">
          <a:xfrm>
            <a:off x="4495800" y="55086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37" name="AutoShape 30"/>
          <p:cNvSpPr>
            <a:spLocks noChangeArrowheads="1"/>
          </p:cNvSpPr>
          <p:nvPr/>
        </p:nvSpPr>
        <p:spPr bwMode="auto">
          <a:xfrm>
            <a:off x="4648200" y="5051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38" name="AutoShape 31"/>
          <p:cNvSpPr>
            <a:spLocks noChangeArrowheads="1"/>
          </p:cNvSpPr>
          <p:nvPr/>
        </p:nvSpPr>
        <p:spPr bwMode="auto">
          <a:xfrm>
            <a:off x="4648200" y="52800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39" name="AutoShape 32"/>
          <p:cNvSpPr>
            <a:spLocks noChangeArrowheads="1"/>
          </p:cNvSpPr>
          <p:nvPr/>
        </p:nvSpPr>
        <p:spPr bwMode="auto">
          <a:xfrm>
            <a:off x="5867400" y="48228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40" name="AutoShape 33"/>
          <p:cNvSpPr>
            <a:spLocks noChangeArrowheads="1"/>
          </p:cNvSpPr>
          <p:nvPr/>
        </p:nvSpPr>
        <p:spPr bwMode="auto">
          <a:xfrm>
            <a:off x="6096000" y="48228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41" name="AutoShape 34"/>
          <p:cNvSpPr>
            <a:spLocks noChangeArrowheads="1"/>
          </p:cNvSpPr>
          <p:nvPr/>
        </p:nvSpPr>
        <p:spPr bwMode="auto">
          <a:xfrm>
            <a:off x="5715000" y="5051425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42" name="AutoShape 35"/>
          <p:cNvSpPr>
            <a:spLocks noChangeArrowheads="1"/>
          </p:cNvSpPr>
          <p:nvPr/>
        </p:nvSpPr>
        <p:spPr bwMode="auto">
          <a:xfrm>
            <a:off x="5715000" y="52800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43" name="AutoShape 36"/>
          <p:cNvSpPr>
            <a:spLocks noChangeArrowheads="1"/>
          </p:cNvSpPr>
          <p:nvPr/>
        </p:nvSpPr>
        <p:spPr bwMode="auto">
          <a:xfrm>
            <a:off x="5867400" y="55086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44" name="AutoShape 37"/>
          <p:cNvSpPr>
            <a:spLocks noChangeArrowheads="1"/>
          </p:cNvSpPr>
          <p:nvPr/>
        </p:nvSpPr>
        <p:spPr bwMode="auto">
          <a:xfrm>
            <a:off x="6096000" y="55086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45" name="AutoShape 38"/>
          <p:cNvSpPr>
            <a:spLocks noChangeArrowheads="1"/>
          </p:cNvSpPr>
          <p:nvPr/>
        </p:nvSpPr>
        <p:spPr bwMode="auto">
          <a:xfrm>
            <a:off x="6324600" y="50514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446" name="AutoShape 39"/>
          <p:cNvSpPr>
            <a:spLocks noChangeArrowheads="1"/>
          </p:cNvSpPr>
          <p:nvPr/>
        </p:nvSpPr>
        <p:spPr bwMode="auto">
          <a:xfrm>
            <a:off x="6324600" y="52800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33600" y="5911851"/>
            <a:ext cx="8534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/>
              <a:t>All compounds must be </a:t>
            </a:r>
            <a:r>
              <a:rPr lang="en-US" sz="2000" b="1"/>
              <a:t>neutral</a:t>
            </a:r>
            <a:r>
              <a:rPr lang="en-US" sz="2000"/>
              <a:t> (charges must add up to zero) </a:t>
            </a:r>
          </a:p>
          <a:p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67400" y="1530351"/>
            <a:ext cx="4114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cs typeface="Arial" panose="020B0604020202020204" pitchFamily="34" charset="0"/>
              </a:rPr>
              <a:t>-Mg will lose 2 e</a:t>
            </a:r>
            <a:r>
              <a:rPr lang="en-US" sz="2000" baseline="30000">
                <a:cs typeface="Arial" panose="020B0604020202020204" pitchFamily="34" charset="0"/>
              </a:rPr>
              <a:t>-</a:t>
            </a:r>
            <a:r>
              <a:rPr lang="en-US" sz="2000">
                <a:cs typeface="Arial" panose="020B0604020202020204" pitchFamily="34" charset="0"/>
              </a:rPr>
              <a:t> </a:t>
            </a:r>
          </a:p>
          <a:p>
            <a:r>
              <a:rPr lang="en-US" sz="2000">
                <a:cs typeface="Arial" panose="020B0604020202020204" pitchFamily="34" charset="0"/>
              </a:rPr>
              <a:t>-Cl only needs 1, so we need 2 Cl</a:t>
            </a:r>
            <a:r>
              <a:rPr lang="en-US" sz="2000" baseline="30000">
                <a:cs typeface="Arial" panose="020B0604020202020204" pitchFamily="34" charset="0"/>
              </a:rPr>
              <a:t>-</a:t>
            </a:r>
            <a:r>
              <a:rPr lang="en-US" sz="2000">
                <a:cs typeface="Arial" panose="020B0604020202020204" pitchFamily="34" charset="0"/>
              </a:rPr>
              <a:t> </a:t>
            </a:r>
          </a:p>
          <a:p>
            <a:endParaRPr lang="en-US" sz="2000">
              <a:cs typeface="Arial" panose="020B0604020202020204" pitchFamily="34" charset="0"/>
            </a:endParaRPr>
          </a:p>
          <a:p>
            <a:r>
              <a:rPr lang="en-US" sz="2000">
                <a:cs typeface="Arial" panose="020B0604020202020204" pitchFamily="34" charset="0"/>
              </a:rPr>
              <a:t>The ionic compound formed is MgCl</a:t>
            </a:r>
            <a:r>
              <a:rPr lang="en-US" sz="2000" baseline="-25000">
                <a:cs typeface="Arial" panose="020B0604020202020204" pitchFamily="34" charset="0"/>
              </a:rPr>
              <a:t>2</a:t>
            </a:r>
            <a:r>
              <a:rPr lang="en-US" sz="2000">
                <a:cs typeface="Arial" panose="020B0604020202020204" pitchFamily="34" charset="0"/>
              </a:rPr>
              <a:t> (magnesium chloride)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7680325" y="4724401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2+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9409114" y="3933826"/>
            <a:ext cx="1258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2- (1- x 2)</a:t>
            </a:r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9551988" y="42926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8112126" y="4941889"/>
            <a:ext cx="3603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453" name="AutoShape 45"/>
          <p:cNvSpPr>
            <a:spLocks/>
          </p:cNvSpPr>
          <p:nvPr/>
        </p:nvSpPr>
        <p:spPr bwMode="auto">
          <a:xfrm rot="16200000">
            <a:off x="9478963" y="4510088"/>
            <a:ext cx="144463" cy="719138"/>
          </a:xfrm>
          <a:prstGeom prst="rightBrace">
            <a:avLst>
              <a:gd name="adj1" fmla="val 414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876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1676400" y="836613"/>
            <a:ext cx="8763000" cy="762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828800" y="185739"/>
            <a:ext cx="853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Practice</a:t>
            </a:r>
            <a:endParaRPr lang="en-US" sz="3200" b="1"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2184400" y="990601"/>
            <a:ext cx="81788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hangingPunct="0"/>
            <a:r>
              <a:rPr lang="fr-CA" sz="2000">
                <a:cs typeface="Arial" panose="020B0604020202020204" pitchFamily="34" charset="0"/>
              </a:rPr>
              <a:t>For each pair of elements </a:t>
            </a:r>
          </a:p>
          <a:p>
            <a:pPr hangingPunct="0">
              <a:buFontTx/>
              <a:buAutoNum type="arabicParenR"/>
            </a:pPr>
            <a:r>
              <a:rPr lang="fr-CA" sz="2000">
                <a:cs typeface="Arial" panose="020B0604020202020204" pitchFamily="34" charset="0"/>
              </a:rPr>
              <a:t>draw the Lewis structure </a:t>
            </a:r>
          </a:p>
          <a:p>
            <a:pPr hangingPunct="0">
              <a:buFontTx/>
              <a:buAutoNum type="arabicParenR"/>
            </a:pPr>
            <a:r>
              <a:rPr lang="fr-CA" sz="2000">
                <a:cs typeface="Arial" panose="020B0604020202020204" pitchFamily="34" charset="0"/>
              </a:rPr>
              <a:t>add arrows to show the electron transfer (the bond) </a:t>
            </a:r>
          </a:p>
          <a:p>
            <a:pPr hangingPunct="0">
              <a:buFontTx/>
              <a:buAutoNum type="arabicParenR"/>
            </a:pPr>
            <a:r>
              <a:rPr lang="fr-CA" sz="2000">
                <a:cs typeface="Arial" panose="020B0604020202020204" pitchFamily="34" charset="0"/>
              </a:rPr>
              <a:t>write the formula for the ionic compound.</a:t>
            </a:r>
          </a:p>
          <a:p>
            <a:pPr hangingPunct="0"/>
            <a:endParaRPr lang="fr-CA" sz="2000">
              <a:cs typeface="Arial" panose="020B0604020202020204" pitchFamily="34" charset="0"/>
            </a:endParaRPr>
          </a:p>
          <a:p>
            <a:pPr hangingPunct="0"/>
            <a:r>
              <a:rPr lang="fr-CA" sz="2000">
                <a:cs typeface="Arial" panose="020B0604020202020204" pitchFamily="34" charset="0"/>
              </a:rPr>
              <a:t>Li and F		Be and O		Al and N		Sr and P		</a:t>
            </a:r>
          </a:p>
          <a:p>
            <a:pPr hangingPunct="0"/>
            <a:endParaRPr lang="fr-CA" sz="2000">
              <a:cs typeface="Arial" panose="020B0604020202020204" pitchFamily="34" charset="0"/>
            </a:endParaRPr>
          </a:p>
          <a:p>
            <a:pPr hangingPunct="0"/>
            <a:r>
              <a:rPr lang="fr-CA" sz="2000">
                <a:cs typeface="Arial" panose="020B0604020202020204" pitchFamily="34" charset="0"/>
              </a:rPr>
              <a:t>Mg and Br		Na and Se		Ba and As		K and O			</a:t>
            </a:r>
          </a:p>
          <a:p>
            <a:pPr hangingPunct="0"/>
            <a:endParaRPr lang="fr-CA" sz="2000">
              <a:cs typeface="Arial" panose="020B0604020202020204" pitchFamily="34" charset="0"/>
            </a:endParaRPr>
          </a:p>
          <a:p>
            <a:pPr hangingPunct="0"/>
            <a:r>
              <a:rPr lang="fr-CA" sz="2000">
                <a:cs typeface="Arial" panose="020B0604020202020204" pitchFamily="34" charset="0"/>
              </a:rPr>
              <a:t>Tl and Cl		Ga and S</a:t>
            </a:r>
          </a:p>
          <a:p>
            <a:pPr hangingPunct="0"/>
            <a:endParaRPr lang="fr-CA" sz="2000">
              <a:cs typeface="Arial" panose="020B0604020202020204" pitchFamily="34" charset="0"/>
            </a:endParaRPr>
          </a:p>
          <a:p>
            <a:pPr hangingPunct="0"/>
            <a:r>
              <a:rPr lang="fr-CA" sz="2000">
                <a:cs typeface="Arial" panose="020B0604020202020204" pitchFamily="34" charset="0"/>
              </a:rPr>
              <a:t>sulfur and magnesium			oxygen and cesium</a:t>
            </a:r>
          </a:p>
          <a:p>
            <a:pPr hangingPunct="0"/>
            <a:endParaRPr lang="fr-CA" sz="2000">
              <a:cs typeface="Arial" panose="020B0604020202020204" pitchFamily="34" charset="0"/>
            </a:endParaRPr>
          </a:p>
          <a:p>
            <a:pPr hangingPunct="0"/>
            <a:r>
              <a:rPr lang="fr-CA" sz="2000">
                <a:cs typeface="Arial" panose="020B0604020202020204" pitchFamily="34" charset="0"/>
              </a:rPr>
              <a:t>chlorine et indium				radium and nitrogen</a:t>
            </a:r>
          </a:p>
          <a:p>
            <a:pPr hangingPunct="0"/>
            <a:endParaRPr lang="en-US" sz="20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6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196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Comic Sans MS</vt:lpstr>
      <vt:lpstr>Tw Cen MT</vt:lpstr>
      <vt:lpstr>Tw Cen MT Condensed</vt:lpstr>
      <vt:lpstr>Wingdings 3</vt:lpstr>
      <vt:lpstr>Integral</vt:lpstr>
      <vt:lpstr>Day 8 Ionic Bonds ct’d</vt:lpstr>
      <vt:lpstr>Ionic bonds form Ionic compounds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8 Ionic Bonds ct’d</dc:title>
  <dc:creator>Techology Support</dc:creator>
  <cp:lastModifiedBy>Techology Support</cp:lastModifiedBy>
  <cp:revision>2</cp:revision>
  <dcterms:created xsi:type="dcterms:W3CDTF">2014-03-20T17:51:47Z</dcterms:created>
  <dcterms:modified xsi:type="dcterms:W3CDTF">2014-03-20T17:53:04Z</dcterms:modified>
</cp:coreProperties>
</file>