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  <p:sldId id="256" r:id="rId3"/>
    <p:sldId id="258" r:id="rId4"/>
    <p:sldId id="261" r:id="rId5"/>
    <p:sldId id="262" r:id="rId6"/>
    <p:sldId id="263" r:id="rId7"/>
    <p:sldId id="265" r:id="rId8"/>
    <p:sldId id="264" r:id="rId9"/>
    <p:sldId id="259" r:id="rId10"/>
    <p:sldId id="266" r:id="rId11"/>
    <p:sldId id="267" r:id="rId12"/>
    <p:sldId id="268" r:id="rId13"/>
    <p:sldId id="272" r:id="rId14"/>
    <p:sldId id="269" r:id="rId15"/>
    <p:sldId id="270" r:id="rId16"/>
    <p:sldId id="257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5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2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2034" y="1685820"/>
              <a:ext cx="3274941" cy="4408320"/>
            </a:xfrm>
            <a:custGeom>
              <a:avLst/>
              <a:gdLst/>
              <a:ahLst/>
              <a:cxnLst>
                <a:cxn ang="0">
                  <a:pos x="8761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9126"/>
                </a:cxn>
                <a:cxn ang="0">
                  <a:pos x="8761" y="9127"/>
                </a:cxn>
                <a:cxn ang="0">
                  <a:pos x="8761" y="0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4942" cy="4408319"/>
            </a:xfrm>
            <a:custGeom>
              <a:avLst/>
              <a:gdLst/>
              <a:ahLst/>
              <a:cxnLst>
                <a:cxn ang="0">
                  <a:pos x="8763" y="0"/>
                </a:cxn>
                <a:cxn ang="0">
                  <a:pos x="10002" y="0"/>
                </a:cxn>
                <a:cxn ang="0">
                  <a:pos x="10002" y="10000"/>
                </a:cxn>
                <a:cxn ang="0">
                  <a:pos x="2" y="10000"/>
                </a:cxn>
                <a:cxn ang="0">
                  <a:pos x="0" y="9125"/>
                </a:cxn>
                <a:cxn ang="0">
                  <a:pos x="8763" y="9128"/>
                </a:cxn>
                <a:cxn ang="0">
                  <a:pos x="8763" y="0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9E8B38-DEEC-4151-82E7-34A8C85027E8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6C1E3C-EF5A-4A1C-BFBD-1EC66121C9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43AE-6258-4303-A826-0131E2069303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EB5D4-F8D9-41FE-AB49-01F617B88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ED52-A7AC-4F8E-A04B-9508CC50DC49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7CBE-3A32-46A4-AD03-4E0C2C60D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CFA0C-FBAE-467A-A7C6-AA4215199B13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91FDC-15B2-4100-907D-CF5A4BEC4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8151813" y="1685925"/>
            <a:ext cx="3275012" cy="4408488"/>
          </a:xfrm>
          <a:custGeom>
            <a:avLst/>
            <a:gdLst>
              <a:gd name="T0" fmla="*/ 0 w 4125"/>
              <a:gd name="T1" fmla="*/ 0 h 5554"/>
              <a:gd name="T2" fmla="*/ 4125 w 4125"/>
              <a:gd name="T3" fmla="*/ 5554 h 5554"/>
            </a:gdLst>
            <a:ahLst/>
            <a:cxnLst>
              <a:cxn ang="0">
                <a:pos x="3614" y="0"/>
              </a:cxn>
              <a:cxn ang="0">
                <a:pos x="4125" y="0"/>
              </a:cxn>
              <a:cxn ang="0">
                <a:pos x="4125" y="5554"/>
              </a:cxn>
              <a:cxn ang="0">
                <a:pos x="0" y="5554"/>
              </a:cxn>
              <a:cxn ang="0">
                <a:pos x="0" y="5074"/>
              </a:cxn>
              <a:cxn ang="0">
                <a:pos x="3614" y="5074"/>
              </a:cxn>
              <a:cxn ang="0">
                <a:pos x="3614" y="0"/>
              </a:cxn>
            </a:cxnLst>
            <a:rect l="T0" t="T1" r="T2" b="T3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341780-2317-4388-9692-E7D754A4D6E2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85DDE90-8D66-4B43-AF9B-252B10A5A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D0BC9-8630-41F3-9801-B8BD6F35675B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66E4-EBED-44BB-ACEC-3646EA7AC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BB0C-D6A6-4D0D-9B33-10666CCE19F3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CD2DF-0F59-4B9A-9FF3-84318287A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AEBC-0CE7-4584-96B5-7B9680AE95CE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8D6E-F29C-4DFF-9850-2F1062D9E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0A452-0A4D-413B-BECE-1B6BC84317B1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6FB5-8535-4644-9BB9-63EA1683B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BFA9C7-9FFD-4ABB-8F67-0DD38C3CC298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759925-8F7F-449D-AE5B-01C438231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2E5B03-CA43-4A80-9D39-E23711E786CE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D41F81-C3BC-4BA9-9B1A-4A4985189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D598D8-3A5C-4C99-93E0-8BA3C622F263}" type="datetimeFigureOut">
              <a:rPr lang="en-US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AD6DA2-E7A3-4203-B1D6-855BAA1BFC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8" r:id="rId8"/>
    <p:sldLayoutId id="2147483699" r:id="rId9"/>
    <p:sldLayoutId id="2147483690" r:id="rId10"/>
    <p:sldLayoutId id="2147483689" r:id="rId11"/>
  </p:sldLayoutIdLst>
  <p:txStyles>
    <p:titleStyle>
      <a:lvl1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82588" indent="-382588" algn="l" rtl="0" eaLnBrk="0" fontAlgn="base" hangingPunct="0">
        <a:lnSpc>
          <a:spcPct val="94000"/>
        </a:lnSpc>
        <a:spcBef>
          <a:spcPts val="1000"/>
        </a:spcBef>
        <a:spcAft>
          <a:spcPts val="200"/>
        </a:spcAft>
        <a:buFont typeface="Franklin Gothic Book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cmath.ca/M9P/Section%207.5%20Reflections%20and%20Line%20Symmetry%20(Web)/index.htm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cmath.ca/M9P/Section%207.5%20Reflections%20and%20Line%20Symmetry%20(Web)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cmath.ca/M9P/Section%207.5%20Reflections%20and%20Line%20Symmetry%20(Web)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Image result for symmetry in 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988" y="125413"/>
            <a:ext cx="289877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 descr="Image result for symmetry in 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313" y="55563"/>
            <a:ext cx="1884362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0" descr="Image result for symmet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1675" y="152400"/>
            <a:ext cx="3614738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2" descr="Image result for symmetr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9788" y="3144838"/>
            <a:ext cx="3255962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8" descr="Image result for symmetr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0525" y="4532313"/>
            <a:ext cx="2679700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0" descr="Image result for symmetr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95750" y="3121025"/>
            <a:ext cx="17430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Image result for symmetry in architectur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67388" y="3224213"/>
            <a:ext cx="351313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8" descr="http://inspiredehrs.org/designing-for-clinicians/assets/images/examples/human-factors/UM_EHR_0007_figure-ground-2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36050" y="2060575"/>
            <a:ext cx="3143250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Les axes de symétrie pour le différentes figures</a:t>
            </a:r>
            <a:endParaRPr lang="fr-CA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smtClean="0">
                <a:hlinkClick r:id="rId2" invalidUrl="http:///"/>
              </a:rPr>
              <a:t>http://</a:t>
            </a:r>
            <a:r>
              <a:rPr lang="fr-CA" smtClean="0">
                <a:hlinkClick r:id="rId3"/>
              </a:rPr>
              <a:t>bcmath.ca/M9P/Section%207.5%20Reflections%20and%20Line%20Symmetry%20%28Web%29/index.html</a:t>
            </a:r>
            <a:endParaRPr lang="fr-CA" smtClean="0"/>
          </a:p>
          <a:p>
            <a:pPr eaLnBrk="1" hangingPunct="1">
              <a:buFont typeface="Franklin Gothic Book" pitchFamily="34" charset="0"/>
              <a:buNone/>
            </a:pPr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Complète les figures à travers de l’axe de symétrie</a:t>
            </a:r>
            <a:endParaRPr lang="fr-CA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smtClean="0">
                <a:hlinkClick r:id="rId2"/>
              </a:rPr>
              <a:t>http://bcmath.ca/M9P/Section%207.5%20Reflections%20and%20Line%20Symmetry%20%28Web%29/index.html</a:t>
            </a:r>
            <a:endParaRPr lang="fr-CA" smtClean="0"/>
          </a:p>
          <a:p>
            <a:pPr eaLnBrk="1" hangingPunct="1"/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1300163" y="400050"/>
            <a:ext cx="9601200" cy="657225"/>
          </a:xfrm>
        </p:spPr>
        <p:txBody>
          <a:bodyPr/>
          <a:lstStyle/>
          <a:p>
            <a:pPr eaLnBrk="1" hangingPunct="1"/>
            <a:r>
              <a:rPr lang="en-CA" sz="4000" smtClean="0"/>
              <a:t>Les réflexions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1371600" y="1185863"/>
            <a:ext cx="9601200" cy="4681537"/>
          </a:xfrm>
        </p:spPr>
        <p:txBody>
          <a:bodyPr/>
          <a:lstStyle/>
          <a:p>
            <a:pPr eaLnBrk="1" hangingPunct="1"/>
            <a:r>
              <a:rPr lang="en-CA" sz="3600" smtClean="0"/>
              <a:t>Par rapport à:</a:t>
            </a:r>
          </a:p>
          <a:p>
            <a:pPr lvl="1" eaLnBrk="1" hangingPunct="1">
              <a:buFont typeface="Franklin Gothic Book" pitchFamily="34" charset="0"/>
              <a:buNone/>
            </a:pPr>
            <a:endParaRPr lang="en-CA" sz="3600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114425"/>
            <a:ext cx="19843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2088" y="1176338"/>
            <a:ext cx="19399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929563" y="571500"/>
            <a:ext cx="2214562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None/>
            </a:pPr>
            <a:r>
              <a:rPr lang="en-CA" sz="2800">
                <a:solidFill>
                  <a:schemeClr val="tx2"/>
                </a:solidFill>
              </a:rPr>
              <a:t>L’axe</a:t>
            </a:r>
            <a:r>
              <a:rPr lang="en-CA" sz="2800" i="1">
                <a:solidFill>
                  <a:schemeClr val="tx2"/>
                </a:solidFill>
              </a:rPr>
              <a:t> y</a:t>
            </a:r>
          </a:p>
          <a:p>
            <a:pPr defTabSz="914400">
              <a:spcBef>
                <a:spcPct val="50000"/>
              </a:spcBef>
            </a:pPr>
            <a:endParaRPr lang="en-CA" sz="2800"/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1573213" y="1973263"/>
            <a:ext cx="2214562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None/>
            </a:pPr>
            <a:r>
              <a:rPr lang="en-CA" sz="2800">
                <a:solidFill>
                  <a:schemeClr val="tx2"/>
                </a:solidFill>
              </a:rPr>
              <a:t>L’axe</a:t>
            </a:r>
            <a:r>
              <a:rPr lang="en-CA" sz="2800" i="1">
                <a:solidFill>
                  <a:schemeClr val="tx2"/>
                </a:solidFill>
              </a:rPr>
              <a:t> x</a:t>
            </a:r>
          </a:p>
          <a:p>
            <a:pPr>
              <a:spcBef>
                <a:spcPct val="50000"/>
              </a:spcBef>
            </a:pPr>
            <a:endParaRPr lang="en-CA" sz="2800"/>
          </a:p>
        </p:txBody>
      </p:sp>
      <p:pic>
        <p:nvPicPr>
          <p:cNvPr id="2458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8250" y="2528888"/>
            <a:ext cx="2033588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48050" y="2486025"/>
            <a:ext cx="20907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6402388" y="3387725"/>
            <a:ext cx="4972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None/>
            </a:pPr>
            <a:r>
              <a:rPr lang="en-CA" sz="2800">
                <a:solidFill>
                  <a:schemeClr val="tx2"/>
                </a:solidFill>
              </a:rPr>
              <a:t>Un axe oblique (ex. </a:t>
            </a:r>
            <a:r>
              <a:rPr lang="en-CA" sz="2800" i="1">
                <a:solidFill>
                  <a:schemeClr val="tx2"/>
                </a:solidFill>
              </a:rPr>
              <a:t>y = x</a:t>
            </a:r>
            <a:r>
              <a:rPr lang="en-CA" sz="2800">
                <a:solidFill>
                  <a:schemeClr val="tx2"/>
                </a:solidFill>
              </a:rPr>
              <a:t>)</a:t>
            </a:r>
            <a:endParaRPr lang="en-CA" sz="2800" i="1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CA" sz="2800"/>
          </a:p>
        </p:txBody>
      </p:sp>
      <p:pic>
        <p:nvPicPr>
          <p:cNvPr id="24586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77038" y="3933825"/>
            <a:ext cx="209550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24938" y="3956050"/>
            <a:ext cx="214312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3114675" y="5072063"/>
            <a:ext cx="358616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/>
              <a:t>Que remarques-tu?</a:t>
            </a:r>
          </a:p>
          <a:p>
            <a:pPr defTabSz="914400">
              <a:spcBef>
                <a:spcPct val="50000"/>
              </a:spcBef>
            </a:pPr>
            <a:r>
              <a:rPr lang="en-CA"/>
              <a:t>Objets qui se dirigent vers___ sont réfléchis vers 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Comment faire les réflexions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>
                <a:hlinkClick r:id="rId2"/>
              </a:rPr>
              <a:t>http://bcmath.ca/M9P/Section%207.5%20Reflections%20and%20Line%20Symmetry%20%28Web%29/index.html</a:t>
            </a:r>
            <a:endParaRPr lang="en-CA" smtClean="0"/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4738" y="185738"/>
            <a:ext cx="4854575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8913" y="1009650"/>
            <a:ext cx="44608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629400" y="514350"/>
            <a:ext cx="442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 sz="2400"/>
              <a:t>Réfléchi par rapport à l’axe </a:t>
            </a:r>
            <a:r>
              <a:rPr lang="en-CA" sz="2400" i="1"/>
              <a:t>x</a:t>
            </a:r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971925"/>
            <a:ext cx="399097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8013" y="4059238"/>
            <a:ext cx="1852612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4738" y="185738"/>
            <a:ext cx="4854575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473825" y="344488"/>
            <a:ext cx="442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Réfléchi par rapport à l’axe </a:t>
            </a:r>
            <a:r>
              <a:rPr lang="en-CA" sz="2400" i="1"/>
              <a:t>y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7463" y="1152525"/>
            <a:ext cx="4486275" cy="453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8613" y="4414838"/>
            <a:ext cx="4051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24263" y="4514850"/>
            <a:ext cx="19177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À faire</a:t>
            </a:r>
            <a:endParaRPr lang="fr-CA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4000" smtClean="0"/>
              <a:t>p.358 #5, 8-9, 10,11</a:t>
            </a:r>
            <a:endParaRPr lang="fr-CA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20970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6000" dirty="0" smtClean="0"/>
              <a:t>Les réflexions et la </a:t>
            </a:r>
            <a:r>
              <a:rPr lang="en-CA" sz="6000" dirty="0" err="1" smtClean="0"/>
              <a:t>symétrie</a:t>
            </a:r>
            <a:r>
              <a:rPr lang="en-CA" sz="6000" dirty="0" smtClean="0"/>
              <a:t> </a:t>
            </a:r>
            <a:r>
              <a:rPr lang="en-CA" sz="6000" dirty="0" err="1" smtClean="0"/>
              <a:t>Linéaire</a:t>
            </a:r>
            <a:endParaRPr lang="fr-CA" sz="60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679700" y="3956050"/>
            <a:ext cx="6832600" cy="1085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fr-CA" sz="4400" smtClean="0">
                <a:solidFill>
                  <a:schemeClr val="tx1"/>
                </a:solidFill>
              </a:rPr>
              <a:t>Ch 7,5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/>
            </a:r>
            <a:br>
              <a:rPr lang="fr-FR" smtClean="0"/>
            </a:br>
            <a:endParaRPr lang="fr-CA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4400" b="1" smtClean="0"/>
              <a:t>RAS G04 </a:t>
            </a:r>
            <a:r>
              <a:rPr lang="fr-FR" sz="4400" smtClean="0"/>
              <a:t>On s’attend à ce que les élèves montrent qu’ils comprennent la symétrie linéaire et la symétrie de rotation. 	</a:t>
            </a:r>
            <a:endParaRPr lang="fr-CA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Un axe de symétrie</a:t>
            </a:r>
            <a:endParaRPr lang="fr-CA" b="1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Coupe une figure en deux parties congruentes (des images en miroir/ réfléchies)</a:t>
            </a:r>
          </a:p>
          <a:p>
            <a:pPr eaLnBrk="1" hangingPunct="1"/>
            <a:r>
              <a:rPr lang="en-CA" sz="3600" smtClean="0"/>
              <a:t>Une figure peut avoir plus qu’un axe de symétrie</a:t>
            </a:r>
          </a:p>
          <a:p>
            <a:pPr eaLnBrk="1" hangingPunct="1"/>
            <a:r>
              <a:rPr lang="en-CA" sz="3600" smtClean="0"/>
              <a:t>Peut être vertical, horizontal ou diagonal</a:t>
            </a:r>
            <a:endParaRPr lang="fr-CA" sz="3600" smtClean="0"/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3438" y="3197225"/>
            <a:ext cx="20859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La symétrie et les réflexions</a:t>
            </a:r>
            <a:endParaRPr lang="fr-CA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174750" y="1428750"/>
            <a:ext cx="9601200" cy="3581400"/>
          </a:xfrm>
        </p:spPr>
        <p:txBody>
          <a:bodyPr/>
          <a:lstStyle/>
          <a:p>
            <a:pPr eaLnBrk="1" hangingPunct="1"/>
            <a:r>
              <a:rPr lang="en-CA" sz="3600" smtClean="0"/>
              <a:t>Les objets réfléchis à travers d’un axe de réflexion démontrent la symétrie</a:t>
            </a:r>
          </a:p>
          <a:p>
            <a:pPr eaLnBrk="1" hangingPunct="1"/>
            <a:r>
              <a:rPr lang="en-CA" sz="3600" b="1" smtClean="0"/>
              <a:t>Un axe de réflexion = un axe de symétrie</a:t>
            </a:r>
            <a:endParaRPr lang="fr-CA" sz="3600" b="1" smtClean="0"/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50" y="3219450"/>
            <a:ext cx="39989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La ligne est-elle un axe de symétrie?</a:t>
            </a:r>
            <a:endParaRPr lang="fr-CA" smtClean="0"/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28738" y="1450975"/>
            <a:ext cx="2693987" cy="3011488"/>
          </a:xfrm>
        </p:spPr>
      </p:pic>
      <p:pic>
        <p:nvPicPr>
          <p:cNvPr id="1843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8450" y="1427163"/>
            <a:ext cx="2844800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7563" y="1427163"/>
            <a:ext cx="2992437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39013" y="3698875"/>
            <a:ext cx="2649537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La ligne est-elle un axe de symétrie?</a:t>
            </a:r>
            <a:endParaRPr lang="fr-CA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3338" y="1539875"/>
            <a:ext cx="7197725" cy="35814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3638" y="5599113"/>
            <a:ext cx="6345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Franklin Gothic Book" pitchFamily="34" charset="0"/>
              </a:rPr>
              <a:t>Y-a-t-il d’autres? </a:t>
            </a:r>
            <a:endParaRPr lang="fr-CA" sz="32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Explorons les axes de symétrie pour les polygones réguliers</a:t>
            </a:r>
            <a:endParaRPr lang="fr-CA" smtClean="0"/>
          </a:p>
        </p:txBody>
      </p:sp>
      <p:pic>
        <p:nvPicPr>
          <p:cNvPr id="20482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97025" y="2001838"/>
            <a:ext cx="8574088" cy="2022475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2152650" y="4641850"/>
            <a:ext cx="6667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4400">
                <a:latin typeface="Franklin Gothic Book" pitchFamily="34" charset="0"/>
              </a:rPr>
              <a:t>Quel lien vois-tu?</a:t>
            </a:r>
            <a:endParaRPr lang="fr-CA" sz="44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4000" smtClean="0"/>
              <a:t>Le nombre d’axes de symétrie dans un polygone régulier est égal _____________</a:t>
            </a:r>
            <a:endParaRPr lang="fr-CA" sz="400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4800" smtClean="0"/>
              <a:t>au nombre de sommets</a:t>
            </a:r>
            <a:endParaRPr lang="fr-CA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17F9D331-421E-442F-B033-AF5B21A44854}"/>
    </a:ext>
  </a:extLst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A2E40"/>
    </a:dk2>
    <a:lt2>
      <a:srgbClr val="EBE7DD"/>
    </a:lt2>
    <a:accent1>
      <a:srgbClr val="69A1AB"/>
    </a:accent1>
    <a:accent2>
      <a:srgbClr val="F2C418"/>
    </a:accent2>
    <a:accent3>
      <a:srgbClr val="87492C"/>
    </a:accent3>
    <a:accent4>
      <a:srgbClr val="4A845E"/>
    </a:accent4>
    <a:accent5>
      <a:srgbClr val="DC9528"/>
    </a:accent5>
    <a:accent6>
      <a:srgbClr val="9A5D78"/>
    </a:accent6>
    <a:hlink>
      <a:srgbClr val="66C8E3"/>
    </a:hlink>
    <a:folHlink>
      <a:srgbClr val="B162A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1011</TotalTime>
  <Words>197</Words>
  <Application>Microsoft Office PowerPoint</Application>
  <PresentationFormat>Custom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Franklin Gothic Book</vt:lpstr>
      <vt:lpstr>Calibri</vt:lpstr>
      <vt:lpstr>Crop</vt:lpstr>
      <vt:lpstr>Crop</vt:lpstr>
      <vt:lpstr>Crop</vt:lpstr>
      <vt:lpstr>Crop</vt:lpstr>
      <vt:lpstr>Crop</vt:lpstr>
      <vt:lpstr>Slide 1</vt:lpstr>
      <vt:lpstr>LES RÉFLEXIONS ET LA SYMÉTRIE LINÉAIRE</vt:lpstr>
      <vt:lpstr> </vt:lpstr>
      <vt:lpstr>Un axe de symétrie</vt:lpstr>
      <vt:lpstr>La symétrie et les réflexions</vt:lpstr>
      <vt:lpstr>La ligne est-elle un axe de symétrie?</vt:lpstr>
      <vt:lpstr>La ligne est-elle un axe de symétrie?</vt:lpstr>
      <vt:lpstr>Explorons les axes de symétrie pour les polygones réguliers</vt:lpstr>
      <vt:lpstr>Le nombre d’axes de symétrie dans un polygone régulier est égal _____________</vt:lpstr>
      <vt:lpstr>Les axes de symétrie pour le différentes figures</vt:lpstr>
      <vt:lpstr>Complète les figures à travers de l’axe de symétrie</vt:lpstr>
      <vt:lpstr>Les réflexions</vt:lpstr>
      <vt:lpstr>Comment faire les réflexions</vt:lpstr>
      <vt:lpstr>Slide 14</vt:lpstr>
      <vt:lpstr>Slide 15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réflexions et la symétrie Linéaire</dc:title>
  <dc:creator>Lori Purcell</dc:creator>
  <cp:lastModifiedBy>User</cp:lastModifiedBy>
  <cp:revision>14</cp:revision>
  <dcterms:created xsi:type="dcterms:W3CDTF">2016-04-13T01:40:33Z</dcterms:created>
  <dcterms:modified xsi:type="dcterms:W3CDTF">2016-04-19T18:39:40Z</dcterms:modified>
</cp:coreProperties>
</file>