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6" r:id="rId9"/>
    <p:sldId id="260" r:id="rId10"/>
    <p:sldId id="261" r:id="rId11"/>
    <p:sldId id="262" r:id="rId12"/>
    <p:sldId id="263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n-C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0A7E9F14-769B-4526-A6DD-ACAE3387B41E}" type="datetimeFigureOut">
              <a:rPr lang="en-CA"/>
              <a:pPr/>
              <a:t>29/03/2016</a:t>
            </a:fld>
            <a:endParaRPr lang="en-CA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n-CA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9262B533-3F59-45E3-A2E7-2453D9C177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6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>
                <a:cxn ang="0">
                  <a:pos x="8761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9126"/>
                </a:cxn>
                <a:cxn ang="0">
                  <a:pos x="8761" y="9127"/>
                </a:cxn>
                <a:cxn ang="0">
                  <a:pos x="8761" y="0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>
                <a:cxn ang="0">
                  <a:pos x="8763" y="0"/>
                </a:cxn>
                <a:cxn ang="0">
                  <a:pos x="10002" y="0"/>
                </a:cxn>
                <a:cxn ang="0">
                  <a:pos x="10002" y="10000"/>
                </a:cxn>
                <a:cxn ang="0">
                  <a:pos x="2" y="10000"/>
                </a:cxn>
                <a:cxn ang="0">
                  <a:pos x="0" y="9125"/>
                </a:cxn>
                <a:cxn ang="0">
                  <a:pos x="8763" y="9128"/>
                </a:cxn>
                <a:cxn ang="0">
                  <a:pos x="8763" y="0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FE6966-EAD9-43BE-9566-2A197BD744FC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970D3D-28CD-45FE-B8B0-C253B1538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670F-7690-4F4D-B843-4D851F0AFA54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D6D4-7F90-4A86-9833-1A38D0FC3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E6A5-E4D9-4256-9F05-75E8F70458CF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586A-54AB-4FA7-A88B-9C0994675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9505-2234-4AEE-8500-16CBE7DC08E6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4AF6-D488-4E91-B1CD-36FD18AC9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8151813" y="1685925"/>
            <a:ext cx="3275012" cy="4408488"/>
          </a:xfrm>
          <a:custGeom>
            <a:avLst/>
            <a:gdLst>
              <a:gd name="T0" fmla="*/ 0 w 4125"/>
              <a:gd name="T1" fmla="*/ 0 h 5554"/>
              <a:gd name="T2" fmla="*/ 4125 w 4125"/>
              <a:gd name="T3" fmla="*/ 5554 h 5554"/>
            </a:gdLst>
            <a:ahLst/>
            <a:cxnLst>
              <a:cxn ang="0">
                <a:pos x="3614" y="0"/>
              </a:cxn>
              <a:cxn ang="0">
                <a:pos x="4125" y="0"/>
              </a:cxn>
              <a:cxn ang="0">
                <a:pos x="4125" y="5554"/>
              </a:cxn>
              <a:cxn ang="0">
                <a:pos x="0" y="5554"/>
              </a:cxn>
              <a:cxn ang="0">
                <a:pos x="0" y="5074"/>
              </a:cxn>
              <a:cxn ang="0">
                <a:pos x="3614" y="5074"/>
              </a:cxn>
              <a:cxn ang="0">
                <a:pos x="3614" y="0"/>
              </a:cxn>
            </a:cxnLst>
            <a:rect l="T0" t="T1" r="T2" b="T3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E637CA-1847-45B0-8D64-01A02D5DDEC0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F330CD8-3968-4A86-B99D-A57C95580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4D48-7726-4089-BD21-57FFDF329C4D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F7CE9-806D-439C-9B6E-460D2DE73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956C6-935B-4C18-AA38-D2C5F9668E45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6C50-2E9C-4305-B866-946307625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2B96-5E76-431E-9DD9-86FB59F43F8D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AE0D-98F0-4B0F-8B35-6882F0615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697D4-6CD7-4EAD-8219-01D823B41090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502C-AF5D-43F3-9363-F24C50B1A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EACCFC-07BB-4883-B01E-7B206536A73C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042C82-B0A2-4D29-B487-19B8591C9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B04A97-99CA-46B2-B6EE-95B619D7EF93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812551-F824-4B39-AF05-A3ECC4B1E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C00E5C-928F-4B28-B315-C1360A0BD84A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1A661-E7F4-43FF-80E9-0140DD465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62" r:id="rId8"/>
    <p:sldLayoutId id="2147483663" r:id="rId9"/>
    <p:sldLayoutId id="2147483654" r:id="rId10"/>
    <p:sldLayoutId id="2147483653" r:id="rId11"/>
  </p:sldLayoutIdLst>
  <p:txStyles>
    <p:titleStyle>
      <a:lvl1pPr algn="l" rtl="0" fontAlgn="base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82588" indent="-382588" algn="l" rtl="0" fontAlgn="base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/>
              <a:t>Ch</a:t>
            </a:r>
            <a:r>
              <a:rPr lang="fr-CA" dirty="0" smtClean="0"/>
              <a:t> 7,1 et 7,2</a:t>
            </a:r>
            <a:endParaRPr lang="fr-CA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679700" y="3956050"/>
            <a:ext cx="6832600" cy="10858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CA" sz="4400" smtClean="0"/>
              <a:t>Les diagrammes </a:t>
            </a:r>
            <a:r>
              <a:rPr lang="en-CA" sz="4400" smtClean="0"/>
              <a:t>à l’échelle</a:t>
            </a:r>
            <a:endParaRPr lang="fr-CA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663" y="177800"/>
            <a:ext cx="8709025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5063" y="4352925"/>
            <a:ext cx="76422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Convertis les unités suivantes:</a:t>
            </a:r>
            <a:endParaRPr lang="fr-CA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smtClean="0"/>
              <a:t>5 km = ______m</a:t>
            </a:r>
          </a:p>
          <a:p>
            <a:r>
              <a:rPr lang="en-CA" sz="4000" smtClean="0"/>
              <a:t>2,5 km = ______cm</a:t>
            </a:r>
          </a:p>
          <a:p>
            <a:r>
              <a:rPr lang="en-CA" sz="4000" smtClean="0"/>
              <a:t>153cm = ______mm</a:t>
            </a:r>
          </a:p>
          <a:p>
            <a:r>
              <a:rPr lang="en-CA" sz="4000" smtClean="0"/>
              <a:t>836,2cm = ______km</a:t>
            </a:r>
          </a:p>
          <a:p>
            <a:r>
              <a:rPr lang="en-CA" sz="4000" smtClean="0"/>
              <a:t>7,5m = ______cm</a:t>
            </a:r>
            <a:endParaRPr lang="fr-CA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38" y="955675"/>
            <a:ext cx="10153650" cy="4911725"/>
          </a:xfrm>
        </p:spPr>
        <p:txBody>
          <a:bodyPr>
            <a:normAutofit/>
          </a:bodyPr>
          <a:lstStyle/>
          <a:p>
            <a:pPr marL="457200" indent="-457200">
              <a:buFont typeface="Franklin Gothic Book" pitchFamily="34" charset="0"/>
              <a:buAutoNum type="arabicPeriod"/>
            </a:pPr>
            <a:r>
              <a:rPr lang="en-CA" sz="2800" smtClean="0"/>
              <a:t>Combien de centimètres est 300m? 300m = ____________cm</a:t>
            </a:r>
          </a:p>
          <a:p>
            <a:pPr marL="457200" indent="-457200">
              <a:buFont typeface="Franklin Gothic Book" pitchFamily="34" charset="0"/>
              <a:buAutoNum type="arabicPeriod"/>
            </a:pPr>
            <a:r>
              <a:rPr lang="en-CA" sz="2800" smtClean="0"/>
              <a:t>Écris comme un rapport: 1cm représente 5m.	</a:t>
            </a:r>
          </a:p>
          <a:p>
            <a:pPr marL="457200" indent="-457200">
              <a:buFont typeface="Franklin Gothic Book" pitchFamily="34" charset="0"/>
              <a:buNone/>
            </a:pPr>
            <a:r>
              <a:rPr lang="en-CA" sz="2800" smtClean="0"/>
              <a:t>	5m = _____cm		Comme un rapport:  </a:t>
            </a:r>
          </a:p>
          <a:p>
            <a:pPr marL="457200" indent="-457200">
              <a:buFont typeface="Franklin Gothic Book" pitchFamily="34" charset="0"/>
              <a:buAutoNum type="arabicPeriod" startAt="3"/>
            </a:pPr>
            <a:r>
              <a:rPr lang="en-CA" sz="2800" smtClean="0"/>
              <a:t>Si une échelle sur une carte dit que </a:t>
            </a:r>
            <a:r>
              <a:rPr lang="en-CA" sz="2800" b="1" smtClean="0"/>
              <a:t>1cm représente 15km</a:t>
            </a:r>
            <a:r>
              <a:rPr lang="en-CA" sz="2800" smtClean="0"/>
              <a:t>, 15km sera combien de centimètres?  Écris la réponse comme un rapport.	15km = ____________cm</a:t>
            </a:r>
          </a:p>
          <a:p>
            <a:pPr marL="457200" indent="-457200">
              <a:buFont typeface="Franklin Gothic Book" pitchFamily="34" charset="0"/>
              <a:buNone/>
            </a:pPr>
            <a:r>
              <a:rPr lang="en-CA" sz="2800" smtClean="0"/>
              <a:t>			Comme un rapport: </a:t>
            </a:r>
          </a:p>
          <a:p>
            <a:pPr marL="457200" indent="-457200">
              <a:buFont typeface="Franklin Gothic Book" pitchFamily="34" charset="0"/>
              <a:buAutoNum type="arabicPeriod" startAt="4"/>
            </a:pPr>
            <a:r>
              <a:rPr lang="en-CA" sz="2800" smtClean="0"/>
              <a:t> 3 750 000cm représente combien de km?	</a:t>
            </a:r>
          </a:p>
          <a:p>
            <a:pPr marL="457200" indent="-457200">
              <a:buFont typeface="Franklin Gothic Book" pitchFamily="34" charset="0"/>
              <a:buNone/>
            </a:pPr>
            <a:r>
              <a:rPr lang="en-CA" sz="2800" smtClean="0"/>
              <a:t>		3 750 000cm = __________km</a:t>
            </a:r>
          </a:p>
          <a:p>
            <a:pPr marL="457200" indent="-457200"/>
            <a:endParaRPr lang="en-CA" sz="2800" smtClean="0"/>
          </a:p>
          <a:p>
            <a:pPr marL="457200" indent="-457200">
              <a:buFont typeface="Franklin Gothic Book" pitchFamily="34" charset="0"/>
              <a:buNone/>
            </a:pPr>
            <a:endParaRPr lang="fr-CA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837613" y="831850"/>
            <a:ext cx="1406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b="1">
                <a:solidFill>
                  <a:srgbClr val="FF0000"/>
                </a:solidFill>
                <a:latin typeface="Franklin Gothic Book" pitchFamily="34" charset="0"/>
              </a:rPr>
              <a:t>30 000</a:t>
            </a:r>
            <a:endParaRPr lang="fr-CA" sz="28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81288" y="2008188"/>
            <a:ext cx="126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b="1">
                <a:solidFill>
                  <a:srgbClr val="FF0000"/>
                </a:solidFill>
                <a:latin typeface="Franklin Gothic Book" pitchFamily="34" charset="0"/>
              </a:rPr>
              <a:t>500</a:t>
            </a:r>
            <a:endParaRPr lang="fr-CA" sz="28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134350" y="2047875"/>
            <a:ext cx="1406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b="1">
                <a:solidFill>
                  <a:srgbClr val="FF0000"/>
                </a:solidFill>
                <a:latin typeface="Franklin Gothic Book" pitchFamily="34" charset="0"/>
              </a:rPr>
              <a:t>1 : 500</a:t>
            </a:r>
            <a:endParaRPr lang="fr-CA" sz="28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40338" y="3370263"/>
            <a:ext cx="184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b="1">
                <a:solidFill>
                  <a:srgbClr val="FF0000"/>
                </a:solidFill>
                <a:latin typeface="Franklin Gothic Book" pitchFamily="34" charset="0"/>
              </a:rPr>
              <a:t>1 500 000</a:t>
            </a:r>
            <a:endParaRPr lang="fr-CA" sz="28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29450" y="3921125"/>
            <a:ext cx="2211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b="1">
                <a:solidFill>
                  <a:srgbClr val="FF0000"/>
                </a:solidFill>
                <a:latin typeface="Franklin Gothic Book" pitchFamily="34" charset="0"/>
              </a:rPr>
              <a:t>1: 1 500 000</a:t>
            </a:r>
            <a:endParaRPr lang="fr-CA" sz="28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32388" y="5032375"/>
            <a:ext cx="1404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b="1">
                <a:solidFill>
                  <a:srgbClr val="FF0000"/>
                </a:solidFill>
                <a:latin typeface="Franklin Gothic Book" pitchFamily="34" charset="0"/>
              </a:rPr>
              <a:t>37,5</a:t>
            </a:r>
            <a:endParaRPr lang="fr-CA" sz="2800" b="1">
              <a:solidFill>
                <a:srgbClr val="FF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925" y="190500"/>
            <a:ext cx="7551738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48663" y="190500"/>
            <a:ext cx="3405187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10453688" y="3467100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Franklin Gothic Book" pitchFamily="34" charset="0"/>
              </a:rPr>
              <a:t>4,5 cm</a:t>
            </a:r>
            <a:endParaRPr lang="fr-CA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À faire</a:t>
            </a:r>
            <a:endParaRPr lang="fr-CA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Franklin Gothic Book" pitchFamily="34" charset="0"/>
              <a:buNone/>
            </a:pPr>
            <a:r>
              <a:rPr lang="en-CA" sz="4400" smtClean="0"/>
              <a:t>p.323 #4-7, 11, 12</a:t>
            </a:r>
            <a:endParaRPr lang="fr-CA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Ch</a:t>
            </a:r>
            <a:r>
              <a:rPr lang="fr-CA" dirty="0" smtClean="0"/>
              <a:t> 7,2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sz="4400" dirty="0" smtClean="0"/>
              <a:t>Les diagrammes </a:t>
            </a:r>
            <a:r>
              <a:rPr lang="en-CA" sz="4400" dirty="0" smtClean="0"/>
              <a:t>à </a:t>
            </a:r>
            <a:r>
              <a:rPr lang="en-CA" sz="4400" dirty="0" err="1" smtClean="0"/>
              <a:t>l’échelle</a:t>
            </a:r>
            <a:r>
              <a:rPr lang="en-CA" sz="4400" dirty="0" smtClean="0"/>
              <a:t> et les </a:t>
            </a:r>
            <a:r>
              <a:rPr lang="en-CA" sz="4400" dirty="0" err="1" smtClean="0"/>
              <a:t>réductions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18883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Vérifie</a:t>
            </a:r>
            <a:r>
              <a:rPr lang="en-CA" dirty="0" smtClean="0"/>
              <a:t> </a:t>
            </a:r>
            <a:r>
              <a:rPr lang="en-CA" dirty="0" err="1" smtClean="0"/>
              <a:t>attentivement</a:t>
            </a:r>
            <a:r>
              <a:rPr lang="en-CA" dirty="0" smtClean="0"/>
              <a:t>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facteurs</a:t>
            </a:r>
            <a:r>
              <a:rPr lang="en-CA" dirty="0" smtClean="0"/>
              <a:t> </a:t>
            </a:r>
            <a:r>
              <a:rPr lang="en-CA" dirty="0" err="1" smtClean="0"/>
              <a:t>d’échelle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Ch</a:t>
            </a:r>
            <a:r>
              <a:rPr lang="en-CA" dirty="0" smtClean="0"/>
              <a:t> 7,1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smtClean="0"/>
              <a:t>Que </a:t>
            </a:r>
            <a:r>
              <a:rPr lang="en-CA" sz="4000" dirty="0" err="1" smtClean="0"/>
              <a:t>remarques-tu</a:t>
            </a:r>
            <a:r>
              <a:rPr lang="en-CA" sz="4000" dirty="0" smtClean="0"/>
              <a:t>?</a:t>
            </a:r>
          </a:p>
          <a:p>
            <a:r>
              <a:rPr lang="en-CA" sz="4000" dirty="0" err="1" smtClean="0"/>
              <a:t>Ch</a:t>
            </a:r>
            <a:r>
              <a:rPr lang="en-CA" sz="4000" dirty="0" smtClean="0"/>
              <a:t> 7,1 – Les </a:t>
            </a:r>
            <a:r>
              <a:rPr lang="en-CA" sz="4000" dirty="0" err="1" smtClean="0"/>
              <a:t>agrandissements</a:t>
            </a:r>
            <a:r>
              <a:rPr lang="en-CA" sz="4000" dirty="0" smtClean="0"/>
              <a:t>: </a:t>
            </a:r>
          </a:p>
          <a:p>
            <a:pPr lvl="1"/>
            <a:r>
              <a:rPr lang="en-CA" sz="4000" dirty="0" err="1" smtClean="0"/>
              <a:t>tous</a:t>
            </a:r>
            <a:r>
              <a:rPr lang="en-CA" sz="4000" dirty="0" smtClean="0"/>
              <a:t> les </a:t>
            </a:r>
            <a:r>
              <a:rPr lang="en-CA" sz="4000" dirty="0" err="1" smtClean="0"/>
              <a:t>facteurs</a:t>
            </a:r>
            <a:r>
              <a:rPr lang="en-CA" sz="4000" dirty="0" smtClean="0"/>
              <a:t> </a:t>
            </a:r>
            <a:r>
              <a:rPr lang="en-CA" sz="4000" dirty="0" err="1" smtClean="0"/>
              <a:t>d’échelle</a:t>
            </a:r>
            <a:r>
              <a:rPr lang="en-CA" sz="4000" dirty="0" smtClean="0"/>
              <a:t> </a:t>
            </a:r>
            <a:r>
              <a:rPr lang="en-CA" sz="4000" dirty="0" err="1" smtClean="0"/>
              <a:t>étaient</a:t>
            </a:r>
            <a:r>
              <a:rPr lang="en-CA" sz="4000" dirty="0" smtClean="0"/>
              <a:t> &gt; 1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8024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réduction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err="1" smtClean="0"/>
              <a:t>Lorsque</a:t>
            </a:r>
            <a:r>
              <a:rPr lang="en-CA" sz="3600" dirty="0" smtClean="0"/>
              <a:t> le </a:t>
            </a:r>
            <a:r>
              <a:rPr lang="en-CA" sz="3600" dirty="0" err="1" smtClean="0"/>
              <a:t>diagramme</a:t>
            </a:r>
            <a:r>
              <a:rPr lang="en-CA" sz="3600" dirty="0" smtClean="0"/>
              <a:t> à </a:t>
            </a:r>
            <a:r>
              <a:rPr lang="en-CA" sz="3600" dirty="0" err="1" smtClean="0"/>
              <a:t>l’échelle</a:t>
            </a:r>
            <a:r>
              <a:rPr lang="en-CA" sz="3600" dirty="0" smtClean="0"/>
              <a:t> </a:t>
            </a:r>
            <a:r>
              <a:rPr lang="en-CA" sz="3600" dirty="0" err="1" smtClean="0"/>
              <a:t>est</a:t>
            </a:r>
            <a:r>
              <a:rPr lang="en-CA" sz="3600" dirty="0" smtClean="0"/>
              <a:t> plus petit que </a:t>
            </a:r>
            <a:r>
              <a:rPr lang="en-CA" sz="3600" dirty="0" err="1" smtClean="0"/>
              <a:t>l’objet</a:t>
            </a:r>
            <a:r>
              <a:rPr lang="en-CA" sz="3600" dirty="0" smtClean="0"/>
              <a:t> reel</a:t>
            </a:r>
          </a:p>
          <a:p>
            <a:r>
              <a:rPr lang="en-CA" sz="3600" dirty="0" smtClean="0"/>
              <a:t>Aura un </a:t>
            </a:r>
            <a:r>
              <a:rPr lang="en-CA" sz="3600" b="1" dirty="0" err="1" smtClean="0"/>
              <a:t>facteur</a:t>
            </a:r>
            <a:r>
              <a:rPr lang="en-CA" sz="3600" b="1" dirty="0" smtClean="0"/>
              <a:t> </a:t>
            </a:r>
            <a:r>
              <a:rPr lang="en-CA" sz="3600" b="1" dirty="0" err="1" smtClean="0"/>
              <a:t>d’échelle</a:t>
            </a:r>
            <a:r>
              <a:rPr lang="en-CA" sz="3600" b="1" dirty="0" smtClean="0"/>
              <a:t> entre 0 à 1</a:t>
            </a:r>
            <a:endParaRPr lang="fr-CA" sz="3600" b="1" dirty="0"/>
          </a:p>
        </p:txBody>
      </p:sp>
    </p:spTree>
    <p:extLst>
      <p:ext uri="{BB962C8B-B14F-4D97-AF65-F5344CB8AC3E}">
        <p14:creationId xmlns:p14="http://schemas.microsoft.com/office/powerpoint/2010/main" val="2367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9101"/>
          </a:xfrm>
        </p:spPr>
        <p:txBody>
          <a:bodyPr/>
          <a:lstStyle/>
          <a:p>
            <a:r>
              <a:rPr lang="en-CA" dirty="0" err="1" smtClean="0"/>
              <a:t>Exemple</a:t>
            </a:r>
            <a:r>
              <a:rPr lang="en-CA" dirty="0" smtClean="0"/>
              <a:t> 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9367"/>
            <a:ext cx="9601200" cy="4448033"/>
          </a:xfrm>
        </p:spPr>
        <p:txBody>
          <a:bodyPr/>
          <a:lstStyle/>
          <a:p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le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dirty="0" err="1" smtClean="0"/>
              <a:t>d’echelle</a:t>
            </a:r>
            <a:r>
              <a:rPr lang="en-CA" dirty="0" smtClean="0"/>
              <a:t> pour les </a:t>
            </a:r>
            <a:r>
              <a:rPr lang="en-CA" dirty="0" err="1" smtClean="0"/>
              <a:t>diagrammes</a:t>
            </a:r>
            <a:r>
              <a:rPr lang="en-CA" dirty="0" smtClean="0"/>
              <a:t> ci-</a:t>
            </a:r>
            <a:r>
              <a:rPr lang="en-CA" dirty="0" err="1" smtClean="0"/>
              <a:t>dessous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dirty="0" err="1" smtClean="0"/>
              <a:t>d’échelle</a:t>
            </a:r>
            <a:r>
              <a:rPr lang="en-CA" dirty="0" smtClean="0"/>
              <a:t>:  </a:t>
            </a:r>
            <a:r>
              <a:rPr lang="en-CA" b="1" i="1" u="sng" dirty="0" err="1" smtClean="0"/>
              <a:t>diagramme</a:t>
            </a:r>
            <a:r>
              <a:rPr lang="en-CA" b="1" i="1" u="sng" dirty="0" smtClean="0"/>
              <a:t> à </a:t>
            </a:r>
            <a:r>
              <a:rPr lang="en-CA" b="1" i="1" u="sng" dirty="0" err="1" smtClean="0"/>
              <a:t>l’echelle</a:t>
            </a:r>
            <a:endParaRPr lang="en-CA" b="1" i="1" u="sng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          </a:t>
            </a:r>
            <a:r>
              <a:rPr lang="en-CA" b="1" i="1" dirty="0" err="1" smtClean="0"/>
              <a:t>diagramme</a:t>
            </a:r>
            <a:r>
              <a:rPr lang="en-CA" b="1" i="1" dirty="0" smtClean="0"/>
              <a:t> reel</a:t>
            </a:r>
          </a:p>
          <a:p>
            <a:pPr marL="0" indent="0">
              <a:buNone/>
            </a:pPr>
            <a:endParaRPr lang="en-CA" b="1" i="1" dirty="0"/>
          </a:p>
          <a:p>
            <a:pPr marL="0" indent="0">
              <a:buNone/>
            </a:pPr>
            <a:endParaRPr lang="en-CA" b="1" i="1" dirty="0" smtClean="0"/>
          </a:p>
          <a:p>
            <a:pPr marL="0" indent="0">
              <a:buNone/>
            </a:pPr>
            <a:endParaRPr lang="en-CA" b="1" i="1" dirty="0" smtClean="0"/>
          </a:p>
          <a:p>
            <a:pPr marL="0" indent="0">
              <a:buNone/>
            </a:pPr>
            <a:endParaRPr lang="en-CA" b="1" i="1" dirty="0" smtClean="0"/>
          </a:p>
          <a:p>
            <a:r>
              <a:rPr lang="en-CA" dirty="0" smtClean="0"/>
              <a:t>Est-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réduction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un </a:t>
            </a:r>
            <a:r>
              <a:rPr lang="en-CA" dirty="0" err="1" smtClean="0"/>
              <a:t>agrandissement</a:t>
            </a:r>
            <a:r>
              <a:rPr lang="en-CA" dirty="0" smtClean="0"/>
              <a:t>?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927960"/>
            <a:ext cx="4837301" cy="28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6272"/>
          </a:xfrm>
        </p:spPr>
        <p:txBody>
          <a:bodyPr/>
          <a:lstStyle/>
          <a:p>
            <a:r>
              <a:rPr lang="en-CA" dirty="0" err="1" smtClean="0"/>
              <a:t>Exemple</a:t>
            </a:r>
            <a:r>
              <a:rPr lang="en-CA" dirty="0" smtClean="0"/>
              <a:t> 2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92072"/>
            <a:ext cx="9601200" cy="4475328"/>
          </a:xfrm>
        </p:spPr>
        <p:txBody>
          <a:bodyPr/>
          <a:lstStyle/>
          <a:p>
            <a:r>
              <a:rPr lang="en-CA" sz="2800" dirty="0" smtClean="0"/>
              <a:t>La </a:t>
            </a:r>
            <a:r>
              <a:rPr lang="en-CA" sz="2800" dirty="0" err="1" smtClean="0"/>
              <a:t>vue</a:t>
            </a:r>
            <a:r>
              <a:rPr lang="en-CA" sz="2800" dirty="0" smtClean="0"/>
              <a:t> du </a:t>
            </a:r>
            <a:r>
              <a:rPr lang="en-CA" sz="2800" dirty="0" err="1" smtClean="0"/>
              <a:t>dessus</a:t>
            </a:r>
            <a:r>
              <a:rPr lang="en-CA" sz="2800" dirty="0" smtClean="0"/>
              <a:t> </a:t>
            </a:r>
            <a:r>
              <a:rPr lang="en-CA" sz="2800" dirty="0" err="1" smtClean="0"/>
              <a:t>d’une</a:t>
            </a:r>
            <a:r>
              <a:rPr lang="en-CA" sz="2800" dirty="0" smtClean="0"/>
              <a:t> table du patio </a:t>
            </a:r>
            <a:r>
              <a:rPr lang="en-CA" sz="2800" dirty="0" err="1" smtClean="0"/>
              <a:t>est</a:t>
            </a:r>
            <a:r>
              <a:rPr lang="en-CA" sz="2800" dirty="0" smtClean="0"/>
              <a:t> 105cm par 165cm.  Il </a:t>
            </a:r>
            <a:r>
              <a:rPr lang="en-CA" sz="2800" dirty="0" err="1" smtClean="0"/>
              <a:t>faut</a:t>
            </a:r>
            <a:r>
              <a:rPr lang="en-CA" sz="2800" dirty="0" smtClean="0"/>
              <a:t> </a:t>
            </a:r>
            <a:r>
              <a:rPr lang="en-CA" sz="2800" dirty="0" err="1" smtClean="0"/>
              <a:t>dessiner</a:t>
            </a:r>
            <a:r>
              <a:rPr lang="en-CA" sz="2800" dirty="0" smtClean="0"/>
              <a:t> </a:t>
            </a:r>
            <a:r>
              <a:rPr lang="en-CA" sz="2800" dirty="0" err="1" smtClean="0"/>
              <a:t>une</a:t>
            </a:r>
            <a:r>
              <a:rPr lang="en-CA" sz="2800" dirty="0" smtClean="0"/>
              <a:t> </a:t>
            </a:r>
            <a:r>
              <a:rPr lang="en-CA" sz="2800" dirty="0" err="1" smtClean="0"/>
              <a:t>réduction</a:t>
            </a:r>
            <a:r>
              <a:rPr lang="en-CA" sz="2800" dirty="0" smtClean="0"/>
              <a:t> avec un </a:t>
            </a:r>
            <a:r>
              <a:rPr lang="en-CA" sz="2800" dirty="0" err="1" smtClean="0"/>
              <a:t>facteur</a:t>
            </a:r>
            <a:r>
              <a:rPr lang="en-CA" sz="2800" dirty="0" smtClean="0"/>
              <a:t> </a:t>
            </a:r>
            <a:r>
              <a:rPr lang="en-CA" sz="2800" dirty="0" err="1" smtClean="0"/>
              <a:t>d’échelle</a:t>
            </a:r>
            <a:r>
              <a:rPr lang="en-CA" sz="2800" dirty="0" smtClean="0"/>
              <a:t> de 1/5.  </a:t>
            </a:r>
            <a:r>
              <a:rPr lang="en-CA" sz="2800" dirty="0" err="1" smtClean="0"/>
              <a:t>Trouve</a:t>
            </a:r>
            <a:r>
              <a:rPr lang="en-CA" sz="2800" dirty="0" smtClean="0"/>
              <a:t> les dimensions de la </a:t>
            </a:r>
            <a:r>
              <a:rPr lang="en-CA" sz="2800" dirty="0" err="1" smtClean="0"/>
              <a:t>réduction</a:t>
            </a:r>
            <a:r>
              <a:rPr lang="en-CA" sz="2800" dirty="0" smtClean="0"/>
              <a:t>.</a:t>
            </a:r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smtClean="0"/>
              <a:t>Les dimensions de la reduction </a:t>
            </a:r>
            <a:r>
              <a:rPr lang="en-CA" sz="2800" dirty="0" err="1" smtClean="0"/>
              <a:t>sont</a:t>
            </a:r>
            <a:r>
              <a:rPr lang="en-CA" sz="2800" dirty="0" smtClean="0"/>
              <a:t>:</a:t>
            </a:r>
            <a:endParaRPr lang="fr-CA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67748"/>
              </p:ext>
            </p:extLst>
          </p:nvPr>
        </p:nvGraphicFramePr>
        <p:xfrm>
          <a:off x="1881874" y="2930603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374"/>
                <a:gridCol w="2279176"/>
                <a:gridCol w="202745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Original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err="1" smtClean="0"/>
                        <a:t>Facteur</a:t>
                      </a:r>
                      <a:r>
                        <a:rPr lang="en-CA" sz="2400" dirty="0" smtClean="0"/>
                        <a:t> </a:t>
                      </a:r>
                      <a:r>
                        <a:rPr lang="en-CA" sz="2400" dirty="0" err="1" smtClean="0"/>
                        <a:t>d’échelle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err="1" smtClean="0"/>
                        <a:t>Diagramme</a:t>
                      </a:r>
                      <a:r>
                        <a:rPr lang="en-CA" sz="2400" dirty="0" smtClean="0"/>
                        <a:t> à </a:t>
                      </a:r>
                      <a:r>
                        <a:rPr lang="en-CA" sz="2400" dirty="0" err="1" smtClean="0"/>
                        <a:t>l’échelle</a:t>
                      </a:r>
                      <a:endParaRPr lang="fr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err="1" smtClean="0"/>
                        <a:t>Longueur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err="1" smtClean="0"/>
                        <a:t>Largeur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/>
              <a:t>G03 </a:t>
            </a:r>
            <a:r>
              <a:rPr lang="fr-FR" dirty="0" smtClean="0"/>
              <a:t>dessine </a:t>
            </a:r>
            <a:r>
              <a:rPr lang="fr-FR" dirty="0"/>
              <a:t>et </a:t>
            </a:r>
            <a:r>
              <a:rPr lang="fr-FR" dirty="0" smtClean="0"/>
              <a:t>interprète </a:t>
            </a:r>
            <a:r>
              <a:rPr lang="fr-FR" dirty="0"/>
              <a:t>des diagrammes à l’échelle de formes à 2D. 	</a:t>
            </a:r>
            <a:br>
              <a:rPr lang="fr-FR" dirty="0"/>
            </a:br>
            <a:endParaRPr lang="fr-CA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Une</a:t>
            </a:r>
            <a:r>
              <a:rPr lang="en-CA" b="1" dirty="0" smtClean="0"/>
              <a:t> proportion </a:t>
            </a:r>
            <a:r>
              <a:rPr lang="en-CA" dirty="0" smtClean="0"/>
              <a:t>– </a:t>
            </a:r>
            <a:r>
              <a:rPr lang="en-CA" dirty="0" err="1" smtClean="0"/>
              <a:t>indique</a:t>
            </a:r>
            <a:r>
              <a:rPr lang="en-CA" dirty="0" smtClean="0"/>
              <a:t> que 2 rapports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égaux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Ex:                  </a:t>
            </a:r>
            <a:r>
              <a:rPr lang="en-CA" sz="3200" dirty="0" err="1" smtClean="0"/>
              <a:t>est</a:t>
            </a:r>
            <a:r>
              <a:rPr lang="en-CA" sz="3200" dirty="0" smtClean="0"/>
              <a:t> </a:t>
            </a:r>
            <a:r>
              <a:rPr lang="en-CA" sz="3200" dirty="0" err="1" smtClean="0"/>
              <a:t>une</a:t>
            </a:r>
            <a:r>
              <a:rPr lang="en-CA" sz="3200" dirty="0" smtClean="0"/>
              <a:t> proportion</a:t>
            </a:r>
          </a:p>
          <a:p>
            <a:r>
              <a:rPr lang="en-CA" sz="3200" dirty="0" smtClean="0"/>
              <a:t>2 </a:t>
            </a:r>
            <a:r>
              <a:rPr lang="en-CA" sz="3200" dirty="0" err="1" smtClean="0"/>
              <a:t>diagrammes</a:t>
            </a:r>
            <a:r>
              <a:rPr lang="en-CA" sz="3200" dirty="0" smtClean="0"/>
              <a:t> </a:t>
            </a:r>
            <a:r>
              <a:rPr lang="en-CA" sz="3200" dirty="0" err="1" smtClean="0"/>
              <a:t>sont</a:t>
            </a:r>
            <a:r>
              <a:rPr lang="en-CA" sz="3200" dirty="0" smtClean="0"/>
              <a:t> </a:t>
            </a:r>
            <a:r>
              <a:rPr lang="en-CA" sz="3200" b="1" dirty="0" err="1" smtClean="0"/>
              <a:t>proportionnels</a:t>
            </a:r>
            <a:r>
              <a:rPr lang="en-CA" sz="3200" dirty="0" smtClean="0"/>
              <a:t> </a:t>
            </a:r>
            <a:r>
              <a:rPr lang="en-CA" sz="3200" dirty="0" err="1" smtClean="0"/>
              <a:t>si</a:t>
            </a:r>
            <a:r>
              <a:rPr lang="en-CA" sz="3200" dirty="0" smtClean="0"/>
              <a:t> </a:t>
            </a:r>
            <a:r>
              <a:rPr lang="en-CA" sz="3200" dirty="0" err="1" smtClean="0"/>
              <a:t>tous</a:t>
            </a:r>
            <a:r>
              <a:rPr lang="en-CA" sz="3200" dirty="0" smtClean="0"/>
              <a:t> les </a:t>
            </a:r>
            <a:r>
              <a:rPr lang="en-CA" sz="3200" dirty="0" err="1" smtClean="0"/>
              <a:t>côtés</a:t>
            </a:r>
            <a:r>
              <a:rPr lang="en-CA" sz="3200" dirty="0" smtClean="0"/>
              <a:t> </a:t>
            </a:r>
            <a:r>
              <a:rPr lang="en-CA" sz="3200" dirty="0" err="1" smtClean="0"/>
              <a:t>sont</a:t>
            </a:r>
            <a:r>
              <a:rPr lang="en-CA" sz="3200" dirty="0" smtClean="0"/>
              <a:t> </a:t>
            </a:r>
            <a:r>
              <a:rPr lang="en-CA" sz="3200" dirty="0" err="1" smtClean="0"/>
              <a:t>multipliés</a:t>
            </a:r>
            <a:r>
              <a:rPr lang="en-CA" sz="3200" dirty="0" smtClean="0"/>
              <a:t> </a:t>
            </a:r>
            <a:r>
              <a:rPr lang="en-CA" sz="3200" dirty="0" err="1" smtClean="0"/>
              <a:t>ou</a:t>
            </a:r>
            <a:r>
              <a:rPr lang="en-CA" sz="3200" dirty="0" smtClean="0"/>
              <a:t> </a:t>
            </a:r>
            <a:r>
              <a:rPr lang="en-CA" sz="3200" dirty="0" err="1" smtClean="0"/>
              <a:t>divisés</a:t>
            </a:r>
            <a:r>
              <a:rPr lang="en-CA" sz="3200" dirty="0" smtClean="0"/>
              <a:t> par le </a:t>
            </a:r>
            <a:r>
              <a:rPr lang="en-CA" sz="3200" dirty="0" err="1" smtClean="0"/>
              <a:t>même</a:t>
            </a:r>
            <a:r>
              <a:rPr lang="en-CA" sz="3200" dirty="0" smtClean="0"/>
              <a:t> </a:t>
            </a:r>
            <a:r>
              <a:rPr lang="en-CA" sz="3200" dirty="0" err="1" smtClean="0"/>
              <a:t>nombre</a:t>
            </a:r>
            <a:r>
              <a:rPr lang="en-CA" sz="3200" dirty="0" smtClean="0"/>
              <a:t> (le </a:t>
            </a:r>
            <a:r>
              <a:rPr lang="en-CA" sz="3200" dirty="0" err="1" smtClean="0"/>
              <a:t>même</a:t>
            </a:r>
            <a:r>
              <a:rPr lang="en-CA" sz="3200" dirty="0" smtClean="0"/>
              <a:t> </a:t>
            </a:r>
            <a:r>
              <a:rPr lang="en-CA" sz="3200" dirty="0" err="1" smtClean="0"/>
              <a:t>facteur</a:t>
            </a:r>
            <a:r>
              <a:rPr lang="en-CA" sz="3200" dirty="0" smtClean="0"/>
              <a:t> </a:t>
            </a:r>
            <a:r>
              <a:rPr lang="en-CA" sz="3200" dirty="0" err="1" smtClean="0"/>
              <a:t>d’échelle</a:t>
            </a:r>
            <a:r>
              <a:rPr lang="en-CA" sz="3200" dirty="0" smtClean="0"/>
              <a:t>)</a:t>
            </a:r>
            <a:endParaRPr lang="fr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075" y="1978927"/>
            <a:ext cx="1459833" cy="97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4606"/>
            <a:ext cx="9601200" cy="1485900"/>
          </a:xfrm>
        </p:spPr>
        <p:txBody>
          <a:bodyPr/>
          <a:lstStyle/>
          <a:p>
            <a:r>
              <a:rPr lang="en-CA" dirty="0" err="1" smtClean="0"/>
              <a:t>Exemple</a:t>
            </a:r>
            <a:r>
              <a:rPr lang="en-CA" dirty="0" smtClean="0"/>
              <a:t> 3 – </a:t>
            </a:r>
            <a:r>
              <a:rPr lang="en-CA" sz="3600" dirty="0" err="1" smtClean="0"/>
              <a:t>Quel</a:t>
            </a:r>
            <a:r>
              <a:rPr lang="en-CA" sz="3600" dirty="0" smtClean="0"/>
              <a:t> </a:t>
            </a:r>
            <a:r>
              <a:rPr lang="en-CA" sz="3600" dirty="0" err="1" smtClean="0"/>
              <a:t>diagramme</a:t>
            </a:r>
            <a:r>
              <a:rPr lang="en-CA" sz="3600" dirty="0" smtClean="0"/>
              <a:t> a des </a:t>
            </a:r>
            <a:r>
              <a:rPr lang="en-CA" sz="3600" dirty="0" err="1" smtClean="0"/>
              <a:t>côtés</a:t>
            </a:r>
            <a:r>
              <a:rPr lang="en-CA" sz="3600" dirty="0" smtClean="0"/>
              <a:t> qui </a:t>
            </a:r>
            <a:r>
              <a:rPr lang="en-CA" sz="3600" dirty="0" err="1" smtClean="0"/>
              <a:t>sont</a:t>
            </a:r>
            <a:r>
              <a:rPr lang="en-CA" sz="3600" dirty="0" smtClean="0"/>
              <a:t> </a:t>
            </a:r>
            <a:r>
              <a:rPr lang="en-CA" sz="3600" dirty="0" err="1" smtClean="0"/>
              <a:t>proportionnels</a:t>
            </a:r>
            <a:r>
              <a:rPr lang="en-CA" sz="3600" dirty="0" smtClean="0"/>
              <a:t> à </a:t>
            </a:r>
            <a:r>
              <a:rPr lang="en-CA" sz="3600" dirty="0" err="1" smtClean="0"/>
              <a:t>l’original</a:t>
            </a:r>
            <a:r>
              <a:rPr lang="en-CA" sz="3600" dirty="0" smtClean="0"/>
              <a:t>?</a:t>
            </a:r>
            <a:endParaRPr lang="fr-CA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487486"/>
            <a:ext cx="3461617" cy="5257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49922" y="1665027"/>
            <a:ext cx="5459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Original: </a:t>
            </a:r>
            <a:r>
              <a:rPr lang="en-CA" dirty="0" smtClean="0"/>
              <a:t>5 x 10</a:t>
            </a:r>
          </a:p>
          <a:p>
            <a:r>
              <a:rPr lang="en-CA" dirty="0" smtClean="0"/>
              <a:t>	</a:t>
            </a:r>
            <a:r>
              <a:rPr lang="en-CA" dirty="0" err="1" smtClean="0"/>
              <a:t>comme</a:t>
            </a:r>
            <a:r>
              <a:rPr lang="en-CA" dirty="0" smtClean="0"/>
              <a:t> un rapport de </a:t>
            </a:r>
            <a:r>
              <a:rPr lang="en-CA" u="sng" dirty="0" err="1" smtClean="0"/>
              <a:t>largeur</a:t>
            </a:r>
            <a:r>
              <a:rPr lang="en-CA" dirty="0" smtClean="0"/>
              <a:t>  =  </a:t>
            </a:r>
            <a:r>
              <a:rPr lang="en-CA" u="sng" dirty="0" smtClean="0"/>
              <a:t>5  </a:t>
            </a:r>
            <a:r>
              <a:rPr lang="en-CA" dirty="0" smtClean="0"/>
              <a:t>=  </a:t>
            </a:r>
            <a:r>
              <a:rPr lang="en-CA" b="1" u="sng" dirty="0" smtClean="0"/>
              <a:t>1</a:t>
            </a:r>
          </a:p>
          <a:p>
            <a:r>
              <a:rPr lang="en-CA" dirty="0"/>
              <a:t> </a:t>
            </a:r>
            <a:r>
              <a:rPr lang="en-CA" dirty="0" smtClean="0"/>
              <a:t>                                         </a:t>
            </a:r>
            <a:r>
              <a:rPr lang="en-CA" dirty="0" err="1" smtClean="0"/>
              <a:t>longueur</a:t>
            </a:r>
            <a:r>
              <a:rPr lang="en-CA" dirty="0" smtClean="0"/>
              <a:t>   10     </a:t>
            </a:r>
            <a:r>
              <a:rPr lang="en-CA" b="1" dirty="0" smtClean="0"/>
              <a:t>2</a:t>
            </a:r>
            <a:endParaRPr lang="fr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49922" y="2906973"/>
            <a:ext cx="5513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A: 1 x 5 = </a:t>
            </a:r>
            <a:r>
              <a:rPr lang="en-CA" u="sng" dirty="0" smtClean="0"/>
              <a:t> 1  </a:t>
            </a:r>
            <a:r>
              <a:rPr lang="en-CA" dirty="0" smtClean="0"/>
              <a:t>≠  </a:t>
            </a:r>
            <a:r>
              <a:rPr lang="en-CA" u="sng" dirty="0" smtClean="0"/>
              <a:t>1</a:t>
            </a:r>
          </a:p>
          <a:p>
            <a:r>
              <a:rPr lang="en-CA" dirty="0"/>
              <a:t> </a:t>
            </a:r>
            <a:r>
              <a:rPr lang="en-CA" dirty="0" smtClean="0"/>
              <a:t>                 5      2</a:t>
            </a:r>
            <a:endParaRPr lang="fr-CA" dirty="0"/>
          </a:p>
        </p:txBody>
      </p:sp>
      <p:sp>
        <p:nvSpPr>
          <p:cNvPr id="9" name="TextBox 8"/>
          <p:cNvSpPr txBox="1"/>
          <p:nvPr/>
        </p:nvSpPr>
        <p:spPr>
          <a:xfrm>
            <a:off x="5349922" y="3908778"/>
            <a:ext cx="5459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B: 2 x 6 =  </a:t>
            </a:r>
            <a:r>
              <a:rPr lang="en-CA" u="sng" dirty="0" smtClean="0"/>
              <a:t> 2   </a:t>
            </a:r>
            <a:r>
              <a:rPr lang="en-CA" dirty="0" smtClean="0"/>
              <a:t>=  </a:t>
            </a:r>
            <a:r>
              <a:rPr lang="en-CA" u="sng" dirty="0" smtClean="0"/>
              <a:t> 1   </a:t>
            </a:r>
            <a:r>
              <a:rPr lang="en-CA" dirty="0" smtClean="0"/>
              <a:t>≠  </a:t>
            </a:r>
            <a:r>
              <a:rPr lang="en-CA" u="sng" dirty="0" smtClean="0"/>
              <a:t>1 </a:t>
            </a:r>
            <a:r>
              <a:rPr lang="en-CA" dirty="0" smtClean="0"/>
              <a:t> </a:t>
            </a:r>
          </a:p>
          <a:p>
            <a:r>
              <a:rPr lang="en-CA" dirty="0"/>
              <a:t> </a:t>
            </a:r>
            <a:r>
              <a:rPr lang="en-CA" dirty="0" smtClean="0"/>
              <a:t>                 6         3       2</a:t>
            </a:r>
            <a:endParaRPr lang="fr-CA" dirty="0"/>
          </a:p>
        </p:txBody>
      </p:sp>
      <p:sp>
        <p:nvSpPr>
          <p:cNvPr id="10" name="TextBox 9"/>
          <p:cNvSpPr txBox="1"/>
          <p:nvPr/>
        </p:nvSpPr>
        <p:spPr>
          <a:xfrm>
            <a:off x="5349922" y="4913194"/>
            <a:ext cx="5841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C: 4 x 8 =   </a:t>
            </a:r>
            <a:r>
              <a:rPr lang="en-CA" u="sng" dirty="0" smtClean="0"/>
              <a:t> 4    </a:t>
            </a:r>
            <a:r>
              <a:rPr lang="en-CA" dirty="0" smtClean="0"/>
              <a:t>=   </a:t>
            </a:r>
            <a:r>
              <a:rPr lang="en-CA" u="sng" dirty="0" smtClean="0"/>
              <a:t>1 </a:t>
            </a:r>
            <a:r>
              <a:rPr lang="en-CA" dirty="0" smtClean="0"/>
              <a:t>       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proportionnel</a:t>
            </a:r>
            <a:r>
              <a:rPr lang="en-CA" dirty="0" smtClean="0"/>
              <a:t> à </a:t>
            </a:r>
            <a:r>
              <a:rPr lang="en-CA" dirty="0" err="1" smtClean="0"/>
              <a:t>l’original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              8         2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214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À faire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p.329 #4, 5a, 6 (</a:t>
            </a:r>
            <a:r>
              <a:rPr lang="en-CA" sz="3200" dirty="0" err="1" smtClean="0"/>
              <a:t>choisis</a:t>
            </a:r>
            <a:r>
              <a:rPr lang="en-CA" sz="3200" dirty="0" smtClean="0"/>
              <a:t> 2), 7, 9, 11a,b , 12a, 14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3962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600" smtClean="0"/>
              <a:t>Un diagramme à l’échelle</a:t>
            </a:r>
            <a:endParaRPr lang="fr-CA" sz="660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smtClean="0"/>
              <a:t>Un diagramme qui est semblable à l’objet reel</a:t>
            </a:r>
          </a:p>
          <a:p>
            <a:r>
              <a:rPr lang="en-CA" sz="3600" smtClean="0"/>
              <a:t>Peut être un agrandissement ou une réduction en taille de l’objet réel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smtClean="0"/>
              <a:t>Le facteur d’échelle</a:t>
            </a:r>
            <a:endParaRPr lang="fr-CA" sz="60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smtClean="0"/>
              <a:t>Compare la taille réelle de l’objet à la taille de son image</a:t>
            </a:r>
          </a:p>
          <a:p>
            <a:r>
              <a:rPr lang="en-CA" sz="3600" smtClean="0"/>
              <a:t>Indique par combien de fois l’objet reel était aggrandi ou réduit pour faire le diagramme à l’échelle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436563"/>
            <a:ext cx="780573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541463" y="4489450"/>
            <a:ext cx="861218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 typeface="Franklin Gothic Book" pitchFamily="34" charset="0"/>
              <a:buAutoNum type="arabicPeriod"/>
            </a:pPr>
            <a:r>
              <a:rPr lang="en-CA" sz="2400">
                <a:latin typeface="Franklin Gothic Book" pitchFamily="34" charset="0"/>
              </a:rPr>
              <a:t>Trouve le facteur d’échelle</a:t>
            </a:r>
          </a:p>
          <a:p>
            <a:pPr marL="742950" indent="-742950">
              <a:buFont typeface="Franklin Gothic Book" pitchFamily="34" charset="0"/>
              <a:buAutoNum type="arabicPeriod"/>
            </a:pPr>
            <a:r>
              <a:rPr lang="en-CA" sz="2400">
                <a:latin typeface="Franklin Gothic Book" pitchFamily="34" charset="0"/>
              </a:rPr>
              <a:t>Trouve une équation/rapport qu’on peut utiliser pour trouver ce facteur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Le facteur d’échelle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84048" indent="-384048" fontAlgn="auto">
              <a:defRPr/>
            </a:pPr>
            <a:r>
              <a:rPr lang="en-CA" sz="3200" dirty="0" err="1" smtClean="0"/>
              <a:t>N’a</a:t>
            </a:r>
            <a:r>
              <a:rPr lang="en-CA" sz="3200" dirty="0" smtClean="0"/>
              <a:t> </a:t>
            </a:r>
            <a:r>
              <a:rPr lang="en-CA" sz="3200" dirty="0" err="1" smtClean="0"/>
              <a:t>jamais</a:t>
            </a:r>
            <a:r>
              <a:rPr lang="en-CA" sz="3200" dirty="0" smtClean="0"/>
              <a:t> des </a:t>
            </a:r>
            <a:r>
              <a:rPr lang="en-CA" sz="3200" dirty="0" err="1" smtClean="0"/>
              <a:t>unités</a:t>
            </a:r>
            <a:endParaRPr lang="en-CA" sz="3200" dirty="0" smtClean="0"/>
          </a:p>
          <a:p>
            <a:pPr marL="384048" indent="-384048" fontAlgn="auto">
              <a:defRPr/>
            </a:pPr>
            <a:r>
              <a:rPr lang="en-CA" sz="3200" dirty="0" err="1" smtClean="0"/>
              <a:t>Équation</a:t>
            </a:r>
            <a:r>
              <a:rPr lang="en-CA" sz="3200" dirty="0" smtClean="0"/>
              <a:t>:</a:t>
            </a:r>
          </a:p>
          <a:p>
            <a:pPr marL="0" indent="0" fontAlgn="auto">
              <a:buFont typeface="Franklin Gothic Book" pitchFamily="34" charset="0"/>
              <a:buNone/>
              <a:defRPr/>
            </a:pPr>
            <a:r>
              <a:rPr lang="en-CA" sz="3200" dirty="0" smtClean="0"/>
              <a:t>	</a:t>
            </a:r>
            <a:r>
              <a:rPr lang="en-CA" sz="3200" b="1" u="sng" dirty="0" smtClean="0"/>
              <a:t>Dimension du </a:t>
            </a:r>
            <a:r>
              <a:rPr lang="en-CA" sz="3200" b="1" u="sng" dirty="0" err="1" smtClean="0"/>
              <a:t>diagramme</a:t>
            </a:r>
            <a:r>
              <a:rPr lang="en-CA" sz="3200" b="1" u="sng" dirty="0" smtClean="0"/>
              <a:t> à </a:t>
            </a:r>
            <a:r>
              <a:rPr lang="en-CA" sz="3200" b="1" u="sng" dirty="0" err="1" smtClean="0">
                <a:solidFill>
                  <a:srgbClr val="FF0000"/>
                </a:solidFill>
              </a:rPr>
              <a:t>l’echelle</a:t>
            </a:r>
            <a:endParaRPr lang="en-CA" sz="3200" b="1" u="sng" dirty="0" smtClean="0">
              <a:solidFill>
                <a:srgbClr val="FF0000"/>
              </a:solidFill>
            </a:endParaRPr>
          </a:p>
          <a:p>
            <a:pPr marL="0" indent="0" fontAlgn="auto">
              <a:buFont typeface="Franklin Gothic Book" pitchFamily="34" charset="0"/>
              <a:buNone/>
              <a:defRPr/>
            </a:pPr>
            <a:r>
              <a:rPr lang="en-CA" sz="3200" b="1" dirty="0" smtClean="0"/>
              <a:t>	 Dimension de </a:t>
            </a:r>
            <a:r>
              <a:rPr lang="en-CA" sz="3200" b="1" dirty="0" err="1" smtClean="0"/>
              <a:t>l’objet</a:t>
            </a:r>
            <a:r>
              <a:rPr lang="en-CA" sz="3200" b="1" dirty="0" smtClean="0"/>
              <a:t> </a:t>
            </a:r>
            <a:r>
              <a:rPr lang="en-CA" sz="3200" b="1" dirty="0" err="1" smtClean="0">
                <a:solidFill>
                  <a:srgbClr val="FF0000"/>
                </a:solidFill>
              </a:rPr>
              <a:t>réel</a:t>
            </a:r>
            <a:r>
              <a:rPr lang="en-CA" sz="3200" b="1" dirty="0" smtClean="0"/>
              <a:t> (original)</a:t>
            </a:r>
            <a:endParaRPr lang="fr-C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smtClean="0"/>
              <a:t>Problème 1 – </a:t>
            </a:r>
            <a:r>
              <a:rPr lang="en-CA" sz="3600" smtClean="0"/>
              <a:t>Le cylindre doit être élargi par un facteur d’échelle de 5/2.  Trouve les dimensions de l’aggrandissement.  </a:t>
            </a:r>
            <a:endParaRPr lang="fr-CA" sz="3600" smtClean="0"/>
          </a:p>
        </p:txBody>
      </p:sp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52588" y="2400300"/>
            <a:ext cx="3252787" cy="29972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49725" y="3122613"/>
          <a:ext cx="7437438" cy="194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897"/>
                <a:gridCol w="1405720"/>
                <a:gridCol w="1528549"/>
                <a:gridCol w="2893324"/>
              </a:tblGrid>
              <a:tr h="370840"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Original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dirty="0" err="1" smtClean="0"/>
                        <a:t>Multiplie</a:t>
                      </a:r>
                      <a:r>
                        <a:rPr lang="en-CA" sz="1800" b="0" dirty="0" smtClean="0"/>
                        <a:t> par</a:t>
                      </a:r>
                      <a:r>
                        <a:rPr lang="en-CA" sz="1800" b="0" baseline="0" dirty="0" smtClean="0"/>
                        <a:t> le </a:t>
                      </a:r>
                      <a:r>
                        <a:rPr lang="en-CA" sz="1800" b="0" baseline="0" dirty="0" err="1" smtClean="0"/>
                        <a:t>facteur</a:t>
                      </a:r>
                      <a:r>
                        <a:rPr lang="en-CA" sz="1800" b="0" baseline="0" dirty="0" smtClean="0"/>
                        <a:t> </a:t>
                      </a:r>
                      <a:r>
                        <a:rPr lang="en-CA" sz="1800" b="0" baseline="0" dirty="0" err="1" smtClean="0"/>
                        <a:t>d’échelle</a:t>
                      </a:r>
                      <a:endParaRPr lang="fr-CA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Aggrandissement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Diamètre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Hauteur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Problème 2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3513"/>
            <a:ext cx="9601200" cy="4433887"/>
          </a:xfrm>
        </p:spPr>
        <p:txBody>
          <a:bodyPr>
            <a:normAutofit/>
          </a:bodyPr>
          <a:lstStyle/>
          <a:p>
            <a:r>
              <a:rPr lang="en-CA" sz="2800" smtClean="0"/>
              <a:t>Une photo a des dimensions de 10cm par 15cm.  On fera 2 aggrandissements avec chaque facteur d’échelle ci-dessous.  Trouve les dimensions de chaque aggrandissement.  </a:t>
            </a:r>
          </a:p>
          <a:p>
            <a:pPr marL="987425" lvl="1" indent="-457200">
              <a:buFont typeface="Franklin Gothic Book" pitchFamily="34" charset="0"/>
              <a:buAutoNum type="alphaUcParenR"/>
            </a:pPr>
            <a:r>
              <a:rPr lang="en-CA" sz="2800" smtClean="0"/>
              <a:t>Facteur d’échelle 4	B) Facteur d’échelle 13/4</a:t>
            </a:r>
          </a:p>
          <a:p>
            <a:r>
              <a:rPr lang="en-CA" sz="2400" smtClean="0"/>
              <a:t>A: 	</a:t>
            </a:r>
          </a:p>
          <a:p>
            <a:pPr>
              <a:buFont typeface="Franklin Gothic Book" pitchFamily="34" charset="0"/>
              <a:buNone/>
            </a:pPr>
            <a:r>
              <a:rPr lang="en-CA" sz="2400" smtClean="0"/>
              <a:t>longueur originale: 10cm			largeur originale: 15cm</a:t>
            </a:r>
          </a:p>
          <a:p>
            <a:pPr>
              <a:buFont typeface="Franklin Gothic Book" pitchFamily="34" charset="0"/>
              <a:buNone/>
            </a:pPr>
            <a:r>
              <a:rPr lang="en-CA" sz="2400" smtClean="0"/>
              <a:t>longueur d’aggrandissment: 		largeur d’aggrandissement: </a:t>
            </a:r>
          </a:p>
          <a:p>
            <a:pPr>
              <a:buFont typeface="Franklin Gothic Book" pitchFamily="34" charset="0"/>
              <a:buNone/>
            </a:pPr>
            <a:r>
              <a:rPr lang="en-CA" sz="2400" smtClean="0"/>
              <a:t>Dimensions de l’aggrandissement:	</a:t>
            </a:r>
            <a:endParaRPr lang="fr-CA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Les </a:t>
            </a:r>
            <a:r>
              <a:rPr lang="en-CA" dirty="0" err="1" smtClean="0"/>
              <a:t>unités</a:t>
            </a:r>
            <a:r>
              <a:rPr lang="en-CA" dirty="0" smtClean="0"/>
              <a:t> de </a:t>
            </a:r>
            <a:r>
              <a:rPr lang="en-CA" dirty="0" err="1" smtClean="0"/>
              <a:t>mesure</a:t>
            </a:r>
            <a:r>
              <a:rPr lang="en-CA" dirty="0" smtClean="0"/>
              <a:t> </a:t>
            </a:r>
            <a:r>
              <a:rPr lang="en-CA" dirty="0" err="1" smtClean="0"/>
              <a:t>doivent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identiques</a:t>
            </a:r>
            <a:r>
              <a:rPr lang="en-CA" dirty="0" smtClean="0"/>
              <a:t> </a:t>
            </a:r>
            <a:r>
              <a:rPr lang="en-CA" dirty="0" err="1" smtClean="0"/>
              <a:t>avant</a:t>
            </a:r>
            <a:r>
              <a:rPr lang="en-CA" dirty="0" smtClean="0"/>
              <a:t> de </a:t>
            </a:r>
            <a:r>
              <a:rPr lang="en-CA" dirty="0" err="1" smtClean="0"/>
              <a:t>pouvoir</a:t>
            </a:r>
            <a:r>
              <a:rPr lang="en-CA" dirty="0" smtClean="0"/>
              <a:t> les comparer</a:t>
            </a:r>
            <a:endParaRPr lang="fr-CA" dirty="0"/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502</TotalTime>
  <Words>499</Words>
  <Application>Microsoft Office PowerPoint</Application>
  <PresentationFormat>Widescreen</PresentationFormat>
  <Paragraphs>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Franklin Gothic Book</vt:lpstr>
      <vt:lpstr>Crop</vt:lpstr>
      <vt:lpstr>Ch 7,1 et 7,2</vt:lpstr>
      <vt:lpstr>G03 dessine et interprète des diagrammes à l’échelle de formes à 2D.   </vt:lpstr>
      <vt:lpstr>Un diagramme à l’échelle</vt:lpstr>
      <vt:lpstr>Le facteur d’échelle</vt:lpstr>
      <vt:lpstr>PowerPoint Presentation</vt:lpstr>
      <vt:lpstr>Le facteur d’échelle</vt:lpstr>
      <vt:lpstr>Problème 1 – Le cylindre doit être élargi par un facteur d’échelle de 5/2.  Trouve les dimensions de l’aggrandissement.  </vt:lpstr>
      <vt:lpstr>Problème 2</vt:lpstr>
      <vt:lpstr>Les unités de mesure doivent être identiques avant de pouvoir les comparer</vt:lpstr>
      <vt:lpstr>PowerPoint Presentation</vt:lpstr>
      <vt:lpstr>Convertis les unités suivantes:</vt:lpstr>
      <vt:lpstr>PowerPoint Presentation</vt:lpstr>
      <vt:lpstr>PowerPoint Presentation</vt:lpstr>
      <vt:lpstr>À faire</vt:lpstr>
      <vt:lpstr>Ch 7,2</vt:lpstr>
      <vt:lpstr>Vérifie attentivement tous les facteurs d’échelle en Ch 7,1</vt:lpstr>
      <vt:lpstr>Une réduction</vt:lpstr>
      <vt:lpstr>Exemple 1</vt:lpstr>
      <vt:lpstr>Exemple 2 </vt:lpstr>
      <vt:lpstr>Une proportion – indique que 2 rapports sont égaux</vt:lpstr>
      <vt:lpstr>Exemple 3 – Quel diagramme a des côtés qui sont proportionnels à l’original?</vt:lpstr>
      <vt:lpstr>À faire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7,1 et 7,2</dc:title>
  <dc:creator>Lori Purcell</dc:creator>
  <cp:lastModifiedBy>Lori Purcell</cp:lastModifiedBy>
  <cp:revision>15</cp:revision>
  <cp:lastPrinted>2016-03-30T02:56:02Z</cp:lastPrinted>
  <dcterms:created xsi:type="dcterms:W3CDTF">2016-03-29T01:38:54Z</dcterms:created>
  <dcterms:modified xsi:type="dcterms:W3CDTF">2016-03-30T02:56:28Z</dcterms:modified>
</cp:coreProperties>
</file>