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Title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/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863" y="5870575"/>
            <a:ext cx="1600200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0F59-10C6-42F8-B733-2E2CF03E605F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5870575"/>
            <a:ext cx="4894263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9263" y="5870575"/>
            <a:ext cx="550862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577F8-49E0-4268-A86D-2D637B41C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2A95-6D81-4BD9-A425-80BF9DFC5875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D248D-2409-4F2C-89AA-2B2086404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19BEE-C510-4582-BCDC-34A1FCE84AC6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75DF8-C1A1-434F-AB91-05CEC6184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4"/>
          <p:cNvSpPr txBox="1"/>
          <p:nvPr/>
        </p:nvSpPr>
        <p:spPr>
          <a:xfrm>
            <a:off x="10237788" y="27432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7" name="TextBox 10"/>
          <p:cNvSpPr txBox="1"/>
          <p:nvPr/>
        </p:nvSpPr>
        <p:spPr>
          <a:xfrm>
            <a:off x="488950" y="82391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/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928F-7C10-45DC-AE53-CC9A8B840234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8516D-1A20-4F9B-AE03-95CC5BFF9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AE6C4-220B-4954-A4CA-0661A8B921D3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02654-0357-43DF-8EF6-FC39DF4DE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2"/>
          <p:cNvSpPr txBox="1"/>
          <p:nvPr/>
        </p:nvSpPr>
        <p:spPr>
          <a:xfrm>
            <a:off x="10237788" y="27432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488950" y="82391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/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C2FF-4EA2-4D30-8B9C-D8500ECF68BB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52743-8973-4C83-AF86-CAC06B574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98BDB-2BEC-4615-98B1-4742CE9483A6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0336F-677C-4981-B82C-2A977D791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68F9-CA09-429F-B56B-13CA330DE0D5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8F21-31C1-4D7A-9B26-F93A114E5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758B6-4C40-4848-A936-CF8E625F8656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16EA-6046-4288-8CFD-0244014B4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6555-FCDB-41B4-A10B-A90D71E979D6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9D82-BF4A-4A47-874E-CAB592D4C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C4D6-1FED-4786-9F6E-57A7B215CA0E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74CAD-1116-4F93-A74A-3847062AC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9586E-14A5-4A49-B9F9-16B28A5F0D63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38C8A-19A7-485E-9E2F-4357DA295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9899-824F-4E82-9EC1-7DEFC4E197C6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8FA9C-88D6-4815-BA55-FBB284341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17EA7-AFAA-441D-98E3-86DCC913E8B2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AE819-686D-477A-83C8-C93F93B18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7A1C-3DFA-4E24-86E9-69BCD3857347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F075C-D917-43F3-8824-C8B3D9FEC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82C5-971A-4A2C-9D3B-DF117AE0CB40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EE579-8E40-4E4D-B775-B4257E5DE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5DAC4-F0D6-4590-BE6A-A187B8E231C6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1A7F5-CA7E-413B-B642-D19B5DA1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10131425" cy="145573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141538"/>
            <a:ext cx="10131425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963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84BC1B0D-C783-4047-9DB6-4B88EB298749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96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363" y="5870575"/>
            <a:ext cx="550862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909D615-F640-4D95-8D4C-9E623EDE2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65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0.emf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Relationship Id="rId9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1963738"/>
            <a:ext cx="7197725" cy="2422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err="1" smtClean="0"/>
              <a:t>Ch</a:t>
            </a:r>
            <a:r>
              <a:rPr lang="fr-CA" dirty="0" smtClean="0"/>
              <a:t> 6,4 et 6,5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386263"/>
            <a:ext cx="7197725" cy="1404937"/>
          </a:xfrm>
        </p:spPr>
        <p:txBody>
          <a:bodyPr rtlCol="0"/>
          <a:lstStyle/>
          <a:p>
            <a:pPr eaLnBrk="1" fontAlgn="auto" hangingPunct="1">
              <a:spcBef>
                <a:spcPts val="0"/>
              </a:spcBef>
              <a:buFont typeface="Arial"/>
              <a:buNone/>
              <a:defRPr/>
            </a:pPr>
            <a:r>
              <a:rPr lang="fr-CA" dirty="0" smtClean="0"/>
              <a:t>La r</a:t>
            </a:r>
            <a:r>
              <a:rPr lang="en-CA" dirty="0" err="1" smtClean="0"/>
              <a:t>ésolution</a:t>
            </a:r>
            <a:r>
              <a:rPr lang="en-CA" dirty="0" smtClean="0"/>
              <a:t> des </a:t>
            </a:r>
            <a:r>
              <a:rPr lang="en-CA" dirty="0" err="1" smtClean="0"/>
              <a:t>inéquations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10131425" cy="6873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err="1" smtClean="0"/>
              <a:t>Révision</a:t>
            </a:r>
            <a:r>
              <a:rPr lang="en-CA" dirty="0" smtClean="0"/>
              <a:t> - Par </a:t>
            </a:r>
            <a:r>
              <a:rPr lang="en-CA" dirty="0" err="1" smtClean="0"/>
              <a:t>ce</a:t>
            </a:r>
            <a:r>
              <a:rPr lang="en-CA" dirty="0" smtClean="0"/>
              <a:t> point, </a:t>
            </a:r>
            <a:r>
              <a:rPr lang="en-CA" dirty="0" err="1" smtClean="0"/>
              <a:t>tu</a:t>
            </a:r>
            <a:r>
              <a:rPr lang="en-CA" dirty="0" smtClean="0"/>
              <a:t> </a:t>
            </a:r>
            <a:r>
              <a:rPr lang="en-CA" dirty="0" err="1" smtClean="0"/>
              <a:t>devrais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capable de:</a:t>
            </a:r>
            <a:endParaRPr lang="fr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3463925"/>
            <a:ext cx="10502900" cy="5619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275" y="4667250"/>
            <a:ext cx="98964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4025900"/>
            <a:ext cx="1141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03275" y="1677988"/>
            <a:ext cx="101425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CA" sz="2400">
                <a:latin typeface="Calibri" pitchFamily="34" charset="0"/>
              </a:rPr>
              <a:t>Représenter un problème par une inéquation en utilisant les symbols ≥, &gt;, ≤, &lt;</a:t>
            </a:r>
          </a:p>
          <a:p>
            <a:pPr marL="285750" indent="-285750">
              <a:buFont typeface="Arial" charset="0"/>
              <a:buChar char="•"/>
            </a:pPr>
            <a:r>
              <a:rPr lang="en-CA" sz="2400">
                <a:latin typeface="Calibri" pitchFamily="34" charset="0"/>
              </a:rPr>
              <a:t>Déterminer si un nombre est une des solutions possibles d’une inéquation</a:t>
            </a:r>
          </a:p>
          <a:p>
            <a:pPr marL="285750" indent="-285750">
              <a:buFont typeface="Arial" charset="0"/>
              <a:buChar char="•"/>
            </a:pPr>
            <a:r>
              <a:rPr lang="en-CA" sz="2400">
                <a:latin typeface="Calibri" pitchFamily="34" charset="0"/>
              </a:rPr>
              <a:t>Tracer la solution d’une inéquation sur une droite numérique</a:t>
            </a:r>
            <a:endParaRPr lang="fr-CA" sz="240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38388" y="4060825"/>
            <a:ext cx="4572000" cy="523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>
                <a:solidFill>
                  <a:schemeClr val="bg1"/>
                </a:solidFill>
                <a:latin typeface="Calibri" pitchFamily="34" charset="0"/>
              </a:rPr>
              <a:t>Ou est-ce que c’est 10 ≤ x ???</a:t>
            </a:r>
            <a:endParaRPr lang="fr-CA" sz="28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err="1" smtClean="0"/>
              <a:t>Explorons</a:t>
            </a:r>
            <a:r>
              <a:rPr lang="en-CA" dirty="0" smtClean="0"/>
              <a:t> </a:t>
            </a:r>
            <a:r>
              <a:rPr lang="en-CA" dirty="0" err="1" smtClean="0"/>
              <a:t>l’addition</a:t>
            </a:r>
            <a:r>
              <a:rPr lang="en-CA" dirty="0" smtClean="0"/>
              <a:t> et la </a:t>
            </a:r>
            <a:r>
              <a:rPr lang="en-CA" dirty="0" err="1" smtClean="0"/>
              <a:t>soustraction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1025"/>
            <a:ext cx="10131425" cy="3940175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buFont typeface="Arial"/>
              <a:buNone/>
              <a:defRPr/>
            </a:pPr>
            <a:r>
              <a:rPr lang="en-CA" sz="3200" dirty="0" err="1" smtClean="0"/>
              <a:t>Prends</a:t>
            </a:r>
            <a:r>
              <a:rPr lang="en-CA" sz="3200" dirty="0" smtClean="0"/>
              <a:t> </a:t>
            </a:r>
            <a:r>
              <a:rPr lang="en-CA" sz="3200" dirty="0" err="1" smtClean="0"/>
              <a:t>l’inéquation</a:t>
            </a:r>
            <a:r>
              <a:rPr lang="en-CA" sz="3200" dirty="0" smtClean="0"/>
              <a:t> </a:t>
            </a:r>
            <a:r>
              <a:rPr lang="en-CA" sz="3200" dirty="0" err="1" smtClean="0"/>
              <a:t>suivante</a:t>
            </a:r>
            <a:r>
              <a:rPr lang="en-CA" sz="3200" dirty="0" smtClean="0"/>
              <a:t>: </a:t>
            </a:r>
          </a:p>
          <a:p>
            <a:pPr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CA" sz="3200" dirty="0" err="1" smtClean="0"/>
              <a:t>Ajoute</a:t>
            </a:r>
            <a:r>
              <a:rPr lang="en-CA" sz="3200" dirty="0" smtClean="0"/>
              <a:t> un </a:t>
            </a:r>
            <a:r>
              <a:rPr lang="en-CA" sz="3200" dirty="0" err="1" smtClean="0"/>
              <a:t>nombre</a:t>
            </a:r>
            <a:r>
              <a:rPr lang="en-CA" sz="3200" dirty="0" smtClean="0"/>
              <a:t> (aux </a:t>
            </a:r>
            <a:r>
              <a:rPr lang="en-CA" sz="3200" dirty="0" err="1" smtClean="0"/>
              <a:t>deux</a:t>
            </a:r>
            <a:r>
              <a:rPr lang="en-CA" sz="3200" dirty="0" smtClean="0"/>
              <a:t> </a:t>
            </a:r>
            <a:r>
              <a:rPr lang="en-CA" sz="3200" dirty="0" err="1" smtClean="0"/>
              <a:t>côtés</a:t>
            </a:r>
            <a:r>
              <a:rPr lang="en-CA" sz="3200" dirty="0" smtClean="0"/>
              <a:t>) qui </a:t>
            </a:r>
            <a:r>
              <a:rPr lang="en-CA" sz="3200" dirty="0" err="1" smtClean="0"/>
              <a:t>est</a:t>
            </a:r>
            <a:r>
              <a:rPr lang="en-CA" sz="3200" dirty="0" smtClean="0"/>
              <a:t>:</a:t>
            </a:r>
          </a:p>
          <a:p>
            <a:pPr lvl="1"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CA" sz="3200" dirty="0" err="1" smtClean="0"/>
              <a:t>Positif</a:t>
            </a:r>
            <a:endParaRPr lang="en-CA" sz="3200" dirty="0" smtClean="0"/>
          </a:p>
          <a:p>
            <a:pPr lvl="1"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CA" sz="3200" dirty="0" err="1" smtClean="0"/>
              <a:t>Négatif</a:t>
            </a:r>
            <a:endParaRPr lang="en-CA" sz="3200" dirty="0" smtClean="0"/>
          </a:p>
          <a:p>
            <a:pPr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CA" sz="3200" dirty="0" err="1" smtClean="0"/>
              <a:t>Soustrait</a:t>
            </a:r>
            <a:r>
              <a:rPr lang="en-CA" sz="3200" dirty="0" smtClean="0"/>
              <a:t> un </a:t>
            </a:r>
            <a:r>
              <a:rPr lang="en-CA" sz="3200" dirty="0" err="1" smtClean="0"/>
              <a:t>nombre</a:t>
            </a:r>
            <a:r>
              <a:rPr lang="en-CA" sz="3200" dirty="0" smtClean="0"/>
              <a:t> (aux </a:t>
            </a:r>
            <a:r>
              <a:rPr lang="en-CA" sz="3200" dirty="0" err="1" smtClean="0"/>
              <a:t>deux</a:t>
            </a:r>
            <a:r>
              <a:rPr lang="en-CA" sz="3200" dirty="0" smtClean="0"/>
              <a:t> </a:t>
            </a:r>
            <a:r>
              <a:rPr lang="en-CA" sz="3200" dirty="0" err="1" smtClean="0"/>
              <a:t>côtés</a:t>
            </a:r>
            <a:r>
              <a:rPr lang="en-CA" sz="3200" dirty="0" smtClean="0"/>
              <a:t>) qui </a:t>
            </a:r>
            <a:r>
              <a:rPr lang="en-CA" sz="3200" dirty="0" err="1" smtClean="0"/>
              <a:t>est</a:t>
            </a:r>
            <a:r>
              <a:rPr lang="en-CA" sz="3200" dirty="0" smtClean="0"/>
              <a:t>:</a:t>
            </a:r>
          </a:p>
          <a:p>
            <a:pPr lvl="1"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CA" sz="3200" dirty="0" err="1" smtClean="0"/>
              <a:t>Positif</a:t>
            </a:r>
            <a:endParaRPr lang="en-CA" sz="3200" dirty="0" smtClean="0"/>
          </a:p>
          <a:p>
            <a:pPr lvl="1"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CA" sz="3200" dirty="0" err="1" smtClean="0"/>
              <a:t>Négatif</a:t>
            </a:r>
            <a:endParaRPr lang="en-CA" sz="3200" dirty="0" smtClean="0"/>
          </a:p>
          <a:p>
            <a:pPr marL="0" indent="0" eaLnBrk="1" fontAlgn="auto" hangingPunct="1">
              <a:spcBef>
                <a:spcPts val="0"/>
              </a:spcBef>
              <a:buFont typeface="Arial"/>
              <a:buNone/>
              <a:defRPr/>
            </a:pPr>
            <a:r>
              <a:rPr lang="en-CA" sz="3400" i="1" dirty="0" smtClean="0"/>
              <a:t>La </a:t>
            </a:r>
            <a:r>
              <a:rPr lang="en-CA" sz="3400" i="1" dirty="0" err="1" smtClean="0"/>
              <a:t>réponse</a:t>
            </a:r>
            <a:r>
              <a:rPr lang="en-CA" sz="3400" i="1" dirty="0" smtClean="0"/>
              <a:t> change-t-</a:t>
            </a:r>
            <a:r>
              <a:rPr lang="en-CA" sz="3400" i="1" dirty="0" err="1" smtClean="0"/>
              <a:t>elle</a:t>
            </a:r>
            <a:r>
              <a:rPr lang="en-CA" sz="3400" i="1" dirty="0" smtClean="0"/>
              <a:t> la </a:t>
            </a:r>
            <a:r>
              <a:rPr lang="en-CA" sz="3400" i="1" dirty="0" err="1" smtClean="0"/>
              <a:t>vérité</a:t>
            </a:r>
            <a:r>
              <a:rPr lang="en-CA" sz="3400" i="1" dirty="0" smtClean="0"/>
              <a:t> de </a:t>
            </a:r>
            <a:r>
              <a:rPr lang="en-CA" sz="3400" i="1" dirty="0" err="1" smtClean="0"/>
              <a:t>l’inégalité</a:t>
            </a:r>
            <a:r>
              <a:rPr lang="en-CA" sz="3400" i="1" dirty="0" smtClean="0"/>
              <a:t>?</a:t>
            </a:r>
          </a:p>
          <a:p>
            <a:pPr marL="0" indent="0" eaLnBrk="1" fontAlgn="auto" hangingPunct="1">
              <a:spcBef>
                <a:spcPts val="0"/>
              </a:spcBef>
              <a:buFont typeface="Arial"/>
              <a:buNone/>
              <a:defRPr/>
            </a:pPr>
            <a:r>
              <a:rPr lang="en-CA" sz="3400" i="1" dirty="0"/>
              <a:t>	</a:t>
            </a:r>
            <a:r>
              <a:rPr lang="en-CA" sz="3400" i="1" dirty="0" smtClean="0"/>
              <a:t>NON – </a:t>
            </a:r>
            <a:r>
              <a:rPr lang="en-CA" sz="3400" i="1" dirty="0" err="1" smtClean="0"/>
              <a:t>Alors</a:t>
            </a:r>
            <a:r>
              <a:rPr lang="en-CA" sz="3400" i="1" dirty="0" smtClean="0"/>
              <a:t> on </a:t>
            </a:r>
            <a:r>
              <a:rPr lang="en-CA" sz="3400" i="1" dirty="0" err="1" smtClean="0"/>
              <a:t>peut</a:t>
            </a:r>
            <a:r>
              <a:rPr lang="en-CA" sz="3400" i="1" dirty="0" smtClean="0"/>
              <a:t> continuer à </a:t>
            </a:r>
            <a:r>
              <a:rPr lang="en-CA" sz="3400" i="1" dirty="0" err="1" smtClean="0"/>
              <a:t>isoler</a:t>
            </a:r>
            <a:r>
              <a:rPr lang="en-CA" sz="3400" i="1" dirty="0" smtClean="0"/>
              <a:t> la variable par </a:t>
            </a:r>
            <a:r>
              <a:rPr lang="en-CA" sz="3400" i="1" dirty="0" err="1" smtClean="0"/>
              <a:t>opérations</a:t>
            </a:r>
            <a:r>
              <a:rPr lang="en-CA" sz="3400" i="1" dirty="0" smtClean="0"/>
              <a:t> </a:t>
            </a:r>
            <a:r>
              <a:rPr lang="en-CA" sz="3400" i="1" dirty="0" err="1" smtClean="0"/>
              <a:t>opposées</a:t>
            </a:r>
            <a:endParaRPr lang="en-CA" sz="3400" i="1" dirty="0" smtClean="0"/>
          </a:p>
          <a:p>
            <a:pPr lvl="1" eaLnBrk="1" fontAlgn="auto" hangingPunct="1">
              <a:spcBef>
                <a:spcPts val="0"/>
              </a:spcBef>
              <a:buFont typeface="Arial"/>
              <a:buChar char="•"/>
              <a:defRPr/>
            </a:pPr>
            <a:endParaRPr lang="fr-CA" dirty="0"/>
          </a:p>
        </p:txBody>
      </p:sp>
      <p:pic>
        <p:nvPicPr>
          <p:cNvPr id="2150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5413" y="1774825"/>
            <a:ext cx="1497012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err="1" smtClean="0"/>
              <a:t>Résous</a:t>
            </a:r>
            <a:r>
              <a:rPr lang="en-CA" dirty="0" smtClean="0"/>
              <a:t> </a:t>
            </a:r>
            <a:r>
              <a:rPr lang="en-CA" dirty="0" err="1" smtClean="0"/>
              <a:t>l’inégalité</a:t>
            </a:r>
            <a:r>
              <a:rPr lang="en-CA" dirty="0" smtClean="0"/>
              <a:t>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CA" sz="2800" dirty="0" smtClean="0"/>
              <a:t>Travail: </a:t>
            </a:r>
          </a:p>
          <a:p>
            <a:pPr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CA" sz="2800" dirty="0" err="1" smtClean="0"/>
              <a:t>Ensuite</a:t>
            </a:r>
            <a:r>
              <a:rPr lang="en-CA" sz="2800" dirty="0" smtClean="0"/>
              <a:t> </a:t>
            </a:r>
            <a:r>
              <a:rPr lang="en-CA" sz="2800" dirty="0" err="1" smtClean="0"/>
              <a:t>vérifie</a:t>
            </a:r>
            <a:r>
              <a:rPr lang="en-CA" sz="2800" dirty="0" smtClean="0"/>
              <a:t> la solution</a:t>
            </a:r>
          </a:p>
          <a:p>
            <a:pPr marL="0" indent="0" eaLnBrk="1" fontAlgn="auto" hangingPunct="1">
              <a:spcBef>
                <a:spcPts val="0"/>
              </a:spcBef>
              <a:buFont typeface="Arial"/>
              <a:buNone/>
              <a:defRPr/>
            </a:pPr>
            <a:endParaRPr lang="en-CA" sz="2800" dirty="0" smtClean="0"/>
          </a:p>
          <a:p>
            <a:pPr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CA" sz="2800" dirty="0" err="1" smtClean="0"/>
              <a:t>Représente</a:t>
            </a:r>
            <a:r>
              <a:rPr lang="en-CA" sz="2800" dirty="0" smtClean="0"/>
              <a:t> la solution sur </a:t>
            </a:r>
            <a:r>
              <a:rPr lang="en-CA" sz="2800" dirty="0" err="1" smtClean="0"/>
              <a:t>une</a:t>
            </a:r>
            <a:r>
              <a:rPr lang="en-CA" sz="2800" dirty="0" smtClean="0"/>
              <a:t> </a:t>
            </a:r>
            <a:r>
              <a:rPr lang="en-CA" sz="2800" dirty="0" err="1" smtClean="0"/>
              <a:t>droite</a:t>
            </a:r>
            <a:r>
              <a:rPr lang="en-CA" sz="2800" dirty="0" smtClean="0"/>
              <a:t> </a:t>
            </a:r>
            <a:r>
              <a:rPr lang="en-CA" sz="2800" dirty="0" err="1" smtClean="0"/>
              <a:t>numérique</a:t>
            </a:r>
            <a:endParaRPr lang="fr-CA" sz="2800" dirty="0"/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4738" y="1023938"/>
            <a:ext cx="3078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4900" y="2366963"/>
            <a:ext cx="3546475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0775" y="3636963"/>
            <a:ext cx="2370138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7163" y="5213350"/>
            <a:ext cx="802798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err="1" smtClean="0"/>
              <a:t>Explorons</a:t>
            </a:r>
            <a:r>
              <a:rPr lang="en-CA" dirty="0" smtClean="0"/>
              <a:t> la multiplication et la division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4513"/>
            <a:ext cx="10131425" cy="3976687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buFont typeface="Arial"/>
              <a:buNone/>
              <a:defRPr/>
            </a:pPr>
            <a:r>
              <a:rPr lang="en-CA" sz="3600" dirty="0" err="1"/>
              <a:t>Prends</a:t>
            </a:r>
            <a:r>
              <a:rPr lang="en-CA" sz="3600" dirty="0"/>
              <a:t> </a:t>
            </a:r>
            <a:r>
              <a:rPr lang="en-CA" sz="3600" dirty="0" smtClean="0"/>
              <a:t>les </a:t>
            </a:r>
            <a:r>
              <a:rPr lang="en-CA" sz="3600" dirty="0" err="1" smtClean="0"/>
              <a:t>inéquations</a:t>
            </a:r>
            <a:r>
              <a:rPr lang="en-CA" sz="3600" dirty="0" smtClean="0"/>
              <a:t> </a:t>
            </a:r>
            <a:r>
              <a:rPr lang="en-CA" sz="3600" dirty="0" err="1" smtClean="0"/>
              <a:t>suivantes</a:t>
            </a:r>
            <a:r>
              <a:rPr lang="en-CA" sz="3600" dirty="0" smtClean="0"/>
              <a:t>: </a:t>
            </a:r>
            <a:endParaRPr lang="en-CA" sz="3600" dirty="0"/>
          </a:p>
          <a:p>
            <a:pPr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CA" sz="3600" dirty="0" err="1" smtClean="0"/>
              <a:t>Multiplie</a:t>
            </a:r>
            <a:r>
              <a:rPr lang="en-CA" sz="3600" dirty="0" smtClean="0"/>
              <a:t> les </a:t>
            </a:r>
            <a:r>
              <a:rPr lang="en-CA" sz="3600" dirty="0" err="1"/>
              <a:t>deux</a:t>
            </a:r>
            <a:r>
              <a:rPr lang="en-CA" sz="3600" dirty="0"/>
              <a:t> </a:t>
            </a:r>
            <a:r>
              <a:rPr lang="en-CA" sz="3600" dirty="0" err="1" smtClean="0"/>
              <a:t>côtés</a:t>
            </a:r>
            <a:r>
              <a:rPr lang="en-CA" sz="3600" dirty="0" smtClean="0"/>
              <a:t> par un </a:t>
            </a:r>
            <a:r>
              <a:rPr lang="en-CA" sz="3600" dirty="0" err="1" smtClean="0"/>
              <a:t>nombre</a:t>
            </a:r>
            <a:r>
              <a:rPr lang="en-CA" sz="3600" dirty="0" smtClean="0"/>
              <a:t> </a:t>
            </a:r>
            <a:r>
              <a:rPr lang="en-CA" sz="3600" dirty="0" err="1" smtClean="0"/>
              <a:t>positif</a:t>
            </a:r>
            <a:endParaRPr lang="en-CA" sz="3600" dirty="0" smtClean="0"/>
          </a:p>
          <a:p>
            <a:pPr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CA" sz="3600" dirty="0" err="1"/>
              <a:t>Divise</a:t>
            </a:r>
            <a:r>
              <a:rPr lang="en-CA" sz="3600" dirty="0"/>
              <a:t> </a:t>
            </a:r>
            <a:r>
              <a:rPr lang="en-CA" sz="3600" dirty="0" err="1"/>
              <a:t>chaque</a:t>
            </a:r>
            <a:r>
              <a:rPr lang="en-CA" sz="3600" dirty="0"/>
              <a:t> </a:t>
            </a:r>
            <a:r>
              <a:rPr lang="en-CA" sz="3600" dirty="0" err="1"/>
              <a:t>côté</a:t>
            </a:r>
            <a:r>
              <a:rPr lang="en-CA" sz="3600" dirty="0"/>
              <a:t> par un </a:t>
            </a:r>
            <a:r>
              <a:rPr lang="en-CA" sz="3600" dirty="0" err="1"/>
              <a:t>nombre</a:t>
            </a:r>
            <a:r>
              <a:rPr lang="en-CA" sz="3600" dirty="0"/>
              <a:t> </a:t>
            </a:r>
            <a:r>
              <a:rPr lang="en-CA" sz="3600" dirty="0" err="1" smtClean="0"/>
              <a:t>positif</a:t>
            </a:r>
            <a:endParaRPr lang="en-CA" sz="3600" dirty="0"/>
          </a:p>
          <a:p>
            <a:pPr marL="0" indent="0" eaLnBrk="1" fontAlgn="auto" hangingPunct="1">
              <a:spcBef>
                <a:spcPts val="0"/>
              </a:spcBef>
              <a:buFont typeface="Arial"/>
              <a:buNone/>
              <a:defRPr/>
            </a:pPr>
            <a:r>
              <a:rPr lang="en-CA" sz="3600" b="1" i="1" dirty="0" smtClean="0"/>
              <a:t>La </a:t>
            </a:r>
            <a:r>
              <a:rPr lang="en-CA" sz="3600" b="1" i="1" dirty="0" err="1"/>
              <a:t>réponse</a:t>
            </a:r>
            <a:r>
              <a:rPr lang="en-CA" sz="3600" b="1" i="1" dirty="0"/>
              <a:t> change-t-</a:t>
            </a:r>
            <a:r>
              <a:rPr lang="en-CA" sz="3600" b="1" i="1" dirty="0" err="1"/>
              <a:t>elle</a:t>
            </a:r>
            <a:r>
              <a:rPr lang="en-CA" sz="3600" b="1" i="1" dirty="0"/>
              <a:t> la </a:t>
            </a:r>
            <a:r>
              <a:rPr lang="en-CA" sz="3600" b="1" i="1" dirty="0" err="1"/>
              <a:t>vérité</a:t>
            </a:r>
            <a:r>
              <a:rPr lang="en-CA" sz="3600" b="1" i="1" dirty="0"/>
              <a:t> de </a:t>
            </a:r>
            <a:r>
              <a:rPr lang="en-CA" sz="3600" b="1" i="1" dirty="0" err="1"/>
              <a:t>l’inégalité</a:t>
            </a:r>
            <a:r>
              <a:rPr lang="en-CA" sz="3600" b="1" i="1" dirty="0" smtClean="0"/>
              <a:t>?</a:t>
            </a:r>
          </a:p>
          <a:p>
            <a:pPr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CA" sz="3600" dirty="0" err="1"/>
              <a:t>Multiplie</a:t>
            </a:r>
            <a:r>
              <a:rPr lang="en-CA" sz="3600" dirty="0"/>
              <a:t> les </a:t>
            </a:r>
            <a:r>
              <a:rPr lang="en-CA" sz="3600" dirty="0" err="1"/>
              <a:t>deux</a:t>
            </a:r>
            <a:r>
              <a:rPr lang="en-CA" sz="3600" dirty="0"/>
              <a:t> </a:t>
            </a:r>
            <a:r>
              <a:rPr lang="en-CA" sz="3600" dirty="0" err="1"/>
              <a:t>côtés</a:t>
            </a:r>
            <a:r>
              <a:rPr lang="en-CA" sz="3600" dirty="0"/>
              <a:t> par un </a:t>
            </a:r>
            <a:r>
              <a:rPr lang="en-CA" sz="3600" dirty="0" err="1"/>
              <a:t>nombre</a:t>
            </a:r>
            <a:r>
              <a:rPr lang="en-CA" sz="3600" dirty="0"/>
              <a:t> </a:t>
            </a:r>
            <a:r>
              <a:rPr lang="en-CA" sz="3600" dirty="0" err="1" smtClean="0"/>
              <a:t>négatif</a:t>
            </a:r>
            <a:endParaRPr lang="en-CA" sz="3600" dirty="0"/>
          </a:p>
          <a:p>
            <a:pPr eaLnBrk="1" fontAlgn="auto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CA" sz="3600" dirty="0" err="1"/>
              <a:t>Divise</a:t>
            </a:r>
            <a:r>
              <a:rPr lang="en-CA" sz="3600" dirty="0"/>
              <a:t> </a:t>
            </a:r>
            <a:r>
              <a:rPr lang="en-CA" sz="3600" dirty="0" err="1"/>
              <a:t>chaque</a:t>
            </a:r>
            <a:r>
              <a:rPr lang="en-CA" sz="3600" dirty="0"/>
              <a:t> </a:t>
            </a:r>
            <a:r>
              <a:rPr lang="en-CA" sz="3600" dirty="0" err="1"/>
              <a:t>côté</a:t>
            </a:r>
            <a:r>
              <a:rPr lang="en-CA" sz="3600" dirty="0"/>
              <a:t> par un </a:t>
            </a:r>
            <a:r>
              <a:rPr lang="en-CA" sz="3600" dirty="0" err="1"/>
              <a:t>nombre</a:t>
            </a:r>
            <a:r>
              <a:rPr lang="en-CA" sz="3600" dirty="0"/>
              <a:t> </a:t>
            </a:r>
            <a:r>
              <a:rPr lang="en-CA" sz="3600" dirty="0" err="1" smtClean="0"/>
              <a:t>négatif</a:t>
            </a:r>
            <a:endParaRPr lang="en-CA" sz="3600" dirty="0"/>
          </a:p>
          <a:p>
            <a:pPr marL="0" indent="0" eaLnBrk="1" fontAlgn="auto" hangingPunct="1">
              <a:spcBef>
                <a:spcPts val="0"/>
              </a:spcBef>
              <a:buFont typeface="Arial"/>
              <a:buNone/>
              <a:defRPr/>
            </a:pPr>
            <a:r>
              <a:rPr lang="en-CA" sz="3600" b="1" i="1" dirty="0"/>
              <a:t>La </a:t>
            </a:r>
            <a:r>
              <a:rPr lang="en-CA" sz="3600" b="1" i="1" dirty="0" err="1"/>
              <a:t>réponse</a:t>
            </a:r>
            <a:r>
              <a:rPr lang="en-CA" sz="3600" b="1" i="1" dirty="0"/>
              <a:t> change-t-</a:t>
            </a:r>
            <a:r>
              <a:rPr lang="en-CA" sz="3600" b="1" i="1" dirty="0" err="1"/>
              <a:t>elle</a:t>
            </a:r>
            <a:r>
              <a:rPr lang="en-CA" sz="3600" b="1" i="1" dirty="0"/>
              <a:t> la </a:t>
            </a:r>
            <a:r>
              <a:rPr lang="en-CA" sz="3600" b="1" i="1" dirty="0" err="1"/>
              <a:t>vérité</a:t>
            </a:r>
            <a:r>
              <a:rPr lang="en-CA" sz="3600" b="1" i="1" dirty="0"/>
              <a:t> de </a:t>
            </a:r>
            <a:r>
              <a:rPr lang="en-CA" sz="3600" b="1" i="1" dirty="0" err="1"/>
              <a:t>l’inégalité</a:t>
            </a:r>
            <a:r>
              <a:rPr lang="en-CA" sz="3600" b="1" i="1" dirty="0" smtClean="0"/>
              <a:t>?</a:t>
            </a:r>
          </a:p>
          <a:p>
            <a:pPr marL="0" indent="0" eaLnBrk="1" fontAlgn="auto" hangingPunct="1">
              <a:spcBef>
                <a:spcPts val="0"/>
              </a:spcBef>
              <a:buFont typeface="Arial"/>
              <a:buNone/>
              <a:defRPr/>
            </a:pPr>
            <a:r>
              <a:rPr lang="en-CA" sz="3600" b="1" i="1" dirty="0" smtClean="0"/>
              <a:t>Que </a:t>
            </a:r>
            <a:r>
              <a:rPr lang="en-CA" sz="3600" b="1" i="1" dirty="0" err="1" smtClean="0"/>
              <a:t>faut-il</a:t>
            </a:r>
            <a:r>
              <a:rPr lang="en-CA" sz="3600" b="1" i="1" dirty="0" smtClean="0"/>
              <a:t> faire?</a:t>
            </a:r>
            <a:endParaRPr lang="en-CA" sz="3600" b="1" i="1" dirty="0"/>
          </a:p>
          <a:p>
            <a:pPr eaLnBrk="1" fontAlgn="auto" hangingPunct="1">
              <a:spcBef>
                <a:spcPts val="0"/>
              </a:spcBef>
              <a:buFont typeface="Arial"/>
              <a:buChar char="•"/>
              <a:defRPr/>
            </a:pPr>
            <a:endParaRPr lang="fr-CA" dirty="0"/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2538" y="1814513"/>
            <a:ext cx="1096962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10131425" cy="12049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err="1" smtClean="0"/>
              <a:t>Résous</a:t>
            </a:r>
            <a:r>
              <a:rPr lang="en-CA" dirty="0" smtClean="0"/>
              <a:t> </a:t>
            </a:r>
            <a:r>
              <a:rPr lang="en-CA" dirty="0" err="1" smtClean="0"/>
              <a:t>l’inéquation</a:t>
            </a:r>
            <a:r>
              <a:rPr lang="en-CA" dirty="0" smtClean="0"/>
              <a:t> et place la </a:t>
            </a:r>
            <a:r>
              <a:rPr lang="en-CA" dirty="0" err="1" smtClean="0"/>
              <a:t>réponse</a:t>
            </a:r>
            <a:r>
              <a:rPr lang="en-CA" dirty="0" smtClean="0"/>
              <a:t> sur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droite</a:t>
            </a:r>
            <a:r>
              <a:rPr lang="en-CA" dirty="0" smtClean="0"/>
              <a:t> </a:t>
            </a:r>
            <a:r>
              <a:rPr lang="en-CA" dirty="0" err="1" smtClean="0"/>
              <a:t>numérique</a:t>
            </a:r>
            <a:endParaRPr lang="fr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92238" y="1881188"/>
            <a:ext cx="2109787" cy="6080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2238" y="2547938"/>
            <a:ext cx="21018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0813" y="2913063"/>
            <a:ext cx="7519987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685800" y="1873250"/>
            <a:ext cx="70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>
                <a:latin typeface="Calibri" pitchFamily="34" charset="0"/>
              </a:rPr>
              <a:t>a)</a:t>
            </a:r>
            <a:endParaRPr lang="fr-CA" sz="3600">
              <a:latin typeface="Calibri" pitchFamily="34" charset="0"/>
            </a:endParaRPr>
          </a:p>
        </p:txBody>
      </p:sp>
      <p:sp>
        <p:nvSpPr>
          <p:cNvPr id="24582" name="TextBox 7"/>
          <p:cNvSpPr txBox="1">
            <a:spLocks noChangeArrowheads="1"/>
          </p:cNvSpPr>
          <p:nvPr/>
        </p:nvSpPr>
        <p:spPr bwMode="auto">
          <a:xfrm>
            <a:off x="796925" y="4232275"/>
            <a:ext cx="70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>
                <a:latin typeface="Calibri" pitchFamily="34" charset="0"/>
              </a:rPr>
              <a:t>b)</a:t>
            </a:r>
            <a:endParaRPr lang="fr-CA" sz="3600"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92238" y="4275138"/>
            <a:ext cx="217646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7163" y="4275138"/>
            <a:ext cx="29464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30325" y="5738813"/>
            <a:ext cx="88423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err="1"/>
              <a:t>Résous</a:t>
            </a:r>
            <a:r>
              <a:rPr lang="en-CA" dirty="0"/>
              <a:t> </a:t>
            </a:r>
            <a:r>
              <a:rPr lang="en-CA" dirty="0" err="1"/>
              <a:t>l’inéquation</a:t>
            </a:r>
            <a:r>
              <a:rPr lang="en-CA" dirty="0"/>
              <a:t> et place la </a:t>
            </a:r>
            <a:r>
              <a:rPr lang="en-CA" dirty="0" err="1"/>
              <a:t>réponse</a:t>
            </a:r>
            <a:r>
              <a:rPr lang="en-CA" dirty="0"/>
              <a:t> sur </a:t>
            </a:r>
            <a:r>
              <a:rPr lang="en-CA" dirty="0" err="1"/>
              <a:t>une</a:t>
            </a:r>
            <a:r>
              <a:rPr lang="en-CA" dirty="0"/>
              <a:t> </a:t>
            </a:r>
            <a:r>
              <a:rPr lang="en-CA" dirty="0" err="1"/>
              <a:t>droite</a:t>
            </a:r>
            <a:r>
              <a:rPr lang="en-CA" dirty="0"/>
              <a:t> </a:t>
            </a:r>
            <a:r>
              <a:rPr lang="en-CA" dirty="0" err="1"/>
              <a:t>numérique</a:t>
            </a:r>
            <a:endParaRPr lang="fr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47775" y="1873250"/>
            <a:ext cx="1763713" cy="809625"/>
          </a:xfrm>
        </p:spPr>
      </p:pic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685800" y="1873250"/>
            <a:ext cx="70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>
                <a:latin typeface="Calibri" pitchFamily="34" charset="0"/>
              </a:rPr>
              <a:t>a)</a:t>
            </a:r>
            <a:endParaRPr lang="fr-CA" sz="3600"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3463" y="1933575"/>
            <a:ext cx="1676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49863" y="1897063"/>
            <a:ext cx="47958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>
                <a:latin typeface="Calibri" pitchFamily="34" charset="0"/>
              </a:rPr>
              <a:t>Que faut-il faire parce qu’on divise par un nombre négatif?</a:t>
            </a:r>
            <a:endParaRPr lang="fr-CA" sz="2800">
              <a:latin typeface="Calibr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9813" y="2927350"/>
            <a:ext cx="10161587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784225" y="4214813"/>
            <a:ext cx="7064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>
                <a:latin typeface="Calibri" pitchFamily="34" charset="0"/>
              </a:rPr>
              <a:t>b)</a:t>
            </a:r>
            <a:endParaRPr lang="fr-CA" sz="3600">
              <a:latin typeface="Calibr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50975" y="4200525"/>
            <a:ext cx="1560513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1513" y="4214813"/>
            <a:ext cx="25400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07113" y="4370388"/>
            <a:ext cx="1398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423400" y="1868488"/>
            <a:ext cx="16748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44613" y="5559425"/>
            <a:ext cx="9856787" cy="6731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10853738" y="5735638"/>
            <a:ext cx="225425" cy="261937"/>
          </a:xfrm>
          <a:custGeom>
            <a:avLst/>
            <a:gdLst>
              <a:gd name="G0" fmla="+- 8823 0 0"/>
              <a:gd name="G1" fmla="+- 21600 0 8823"/>
              <a:gd name="G2" fmla="+- 21600 0 882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823" y="10800"/>
                </a:moveTo>
                <a:cubicBezTo>
                  <a:pt x="8823" y="11892"/>
                  <a:pt x="9708" y="12777"/>
                  <a:pt x="10800" y="12777"/>
                </a:cubicBezTo>
                <a:cubicBezTo>
                  <a:pt x="11892" y="12777"/>
                  <a:pt x="12777" y="11892"/>
                  <a:pt x="12777" y="10800"/>
                </a:cubicBezTo>
                <a:cubicBezTo>
                  <a:pt x="12777" y="9708"/>
                  <a:pt x="11892" y="8823"/>
                  <a:pt x="10800" y="8823"/>
                </a:cubicBezTo>
                <a:cubicBezTo>
                  <a:pt x="9708" y="8823"/>
                  <a:pt x="8823" y="9708"/>
                  <a:pt x="882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10925175" y="5818188"/>
            <a:ext cx="9525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CA" cap="none" smtClean="0">
                <a:ln>
                  <a:noFill/>
                </a:ln>
              </a:rPr>
              <a:t>À faire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sz="4000" smtClean="0"/>
              <a:t>p.298 #4 (choisis 2), 6 (choisis 2), 7, 8(b,f), 9(a,b,e), 10, 12,13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498</TotalTime>
  <Words>220</Words>
  <Application>Microsoft Office PowerPoint</Application>
  <PresentationFormat>Custom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17</vt:i4>
      </vt:variant>
      <vt:variant>
        <vt:lpstr>Slide Titles</vt:lpstr>
      </vt:variant>
      <vt:variant>
        <vt:i4>8</vt:i4>
      </vt:variant>
    </vt:vector>
  </HeadingPairs>
  <TitlesOfParts>
    <vt:vector size="28" baseType="lpstr">
      <vt:lpstr>Arial</vt:lpstr>
      <vt:lpstr>Calibri Light</vt:lpstr>
      <vt:lpstr>Calibri</vt:lpstr>
      <vt:lpstr>Celestial</vt:lpstr>
      <vt:lpstr>Celestial</vt:lpstr>
      <vt:lpstr>Celestial</vt:lpstr>
      <vt:lpstr>Celestial</vt:lpstr>
      <vt:lpstr>Celestial</vt:lpstr>
      <vt:lpstr>Celestial</vt:lpstr>
      <vt:lpstr>Celestial</vt:lpstr>
      <vt:lpstr>Celestial</vt:lpstr>
      <vt:lpstr>Celestial</vt:lpstr>
      <vt:lpstr>Celestial</vt:lpstr>
      <vt:lpstr>Celestial</vt:lpstr>
      <vt:lpstr>Celestial</vt:lpstr>
      <vt:lpstr>Celestial</vt:lpstr>
      <vt:lpstr>Celestial</vt:lpstr>
      <vt:lpstr>Celestial</vt:lpstr>
      <vt:lpstr>Celestial</vt:lpstr>
      <vt:lpstr>Celestial</vt:lpstr>
      <vt:lpstr>CH 6,4 ET 6,5</vt:lpstr>
      <vt:lpstr>RÉVISION - PAR CE POINT, TU DEVRAIS ÊTRE CAPABLE DE:</vt:lpstr>
      <vt:lpstr>EXPLORONS L’ADDITION ET LA SOUSTRACTION</vt:lpstr>
      <vt:lpstr>RÉSOUS L’INÉGALITÉ </vt:lpstr>
      <vt:lpstr>EXPLORONS LA MULTIPLICATION ET LA DIVISION</vt:lpstr>
      <vt:lpstr>RÉSOUS L’INÉQUATION ET PLACE LA RÉPONSE SUR UNE DROITE NUMÉRIQUE</vt:lpstr>
      <vt:lpstr>RÉSOUS L’INÉQUATION ET PLACE LA RÉPONSE SUR UNE DROITE NUMÉRIQUE</vt:lpstr>
      <vt:lpstr>À faire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6,4</dc:title>
  <dc:creator>Lori Purcell</dc:creator>
  <cp:lastModifiedBy>User</cp:lastModifiedBy>
  <cp:revision>10</cp:revision>
  <dcterms:created xsi:type="dcterms:W3CDTF">2016-03-08T02:14:26Z</dcterms:created>
  <dcterms:modified xsi:type="dcterms:W3CDTF">2016-03-09T19:31:53Z</dcterms:modified>
</cp:coreProperties>
</file>