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D42948BD-B7D5-4ACE-BB73-EA0C0093B5EB}" type="datetimeFigureOut">
              <a:rPr lang="en-CA"/>
              <a:pPr/>
              <a:t>03/03/2016</a:t>
            </a:fld>
            <a:endParaRPr lang="en-CA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49F8953F-CBE4-46B2-AB20-4E8D46BBADB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10"/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14"/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16"/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125" y="1341438"/>
            <a:ext cx="1555750" cy="527050"/>
          </a:xfrm>
        </p:spPr>
        <p:txBody>
          <a:bodyPr/>
          <a:lstStyle>
            <a:lvl1pPr algn="ctr">
              <a:defRPr sz="1300" spc="0" baseline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89313A5-45FF-441D-88B2-E2B178712D8E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7425" y="5211763"/>
            <a:ext cx="2111375" cy="228600"/>
          </a:xfrm>
        </p:spPr>
        <p:txBody>
          <a:bodyPr/>
          <a:lstStyle>
            <a:lvl1pPr>
              <a:defRPr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FF0D8DD-470A-4056-A36A-9F3627C0772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8A5-08D9-474B-8011-95FE1E1C8705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56EF-1A99-476F-BCE5-836514E6C3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1EA3-7E26-46C1-88AF-8AF04E31AD7C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E245-86AF-4852-B289-14616FB14D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33F3-781A-4E74-8676-EC24871BDF4D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EFC4-14C6-4186-B435-23BD7E13C6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23"/>
          <p:cNvSpPr/>
          <p:nvPr/>
        </p:nvSpPr>
        <p:spPr>
          <a:xfrm>
            <a:off x="1447800" y="1411288"/>
            <a:ext cx="9296400" cy="40354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29"/>
          <p:cNvSpPr/>
          <p:nvPr/>
        </p:nvSpPr>
        <p:spPr>
          <a:xfrm>
            <a:off x="5135563" y="1268413"/>
            <a:ext cx="1920875" cy="73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249863" y="1268413"/>
            <a:ext cx="1692275" cy="644525"/>
            <a:chOff x="5318306" y="1386268"/>
            <a:chExt cx="1567331" cy="645295"/>
          </a:xfrm>
        </p:grpSpPr>
        <p:cxnSp>
          <p:nvCxnSpPr>
            <p:cNvPr id="9" name="Straight Connector 31"/>
            <p:cNvCxnSpPr/>
            <p:nvPr/>
          </p:nvCxnSpPr>
          <p:spPr>
            <a:xfrm>
              <a:off x="5318306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2"/>
            <p:cNvCxnSpPr/>
            <p:nvPr/>
          </p:nvCxnSpPr>
          <p:spPr>
            <a:xfrm>
              <a:off x="6885637" y="1386268"/>
              <a:ext cx="0" cy="640526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300" y="1344613"/>
            <a:ext cx="1555750" cy="530225"/>
          </a:xfrm>
        </p:spPr>
        <p:txBody>
          <a:bodyPr/>
          <a:lstStyle>
            <a:lvl1pPr algn="ctr">
              <a:defRPr lang="en-US" sz="1300" kern="1200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B11E9F-028B-4A4A-856E-DE1E16070E48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4150" y="5211763"/>
            <a:ext cx="590708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0" y="5211763"/>
            <a:ext cx="211296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1E9DE-90BC-4443-B162-829EBFA6E6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BFAA-C489-4F91-AF4B-CAE8D0618AE5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84E2-E94F-4E78-9C5C-CED2BF3435C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8B34-FF68-4EEB-B2B1-EE089ED4089F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404F-0DD7-417D-BB4B-7E22172BB4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97A9-DEC9-4E55-A0F3-1B12F0E44E10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89EE-E0B8-429E-99A7-949A68AA71D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EB305-E779-45EA-A880-699139875598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7502-1187-4A14-B1D2-74524B8C1D2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/>
          <p:nvPr/>
        </p:nvSpPr>
        <p:spPr>
          <a:xfrm>
            <a:off x="246063" y="238125"/>
            <a:ext cx="8531225" cy="6381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4"/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/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40FC-36C1-43E4-AC8C-98FB216FB894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363" y="6223000"/>
            <a:ext cx="1463675" cy="274638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C25552-A7F9-405E-8604-EB128E1E1EB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/>
          <p:nvPr/>
        </p:nvSpPr>
        <p:spPr>
          <a:xfrm>
            <a:off x="9020175" y="238125"/>
            <a:ext cx="2925763" cy="638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/>
          <p:cNvSpPr/>
          <p:nvPr/>
        </p:nvSpPr>
        <p:spPr>
          <a:xfrm>
            <a:off x="9158288" y="374650"/>
            <a:ext cx="2651125" cy="610870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1F04063D-EE1A-4F6F-A224-7F9BA1EA3D1D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538" y="6227763"/>
            <a:ext cx="1463675" cy="27305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8C173C-E807-44E3-B534-BA354841F76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642938"/>
            <a:ext cx="1005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6800" y="2103438"/>
            <a:ext cx="1005840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638" y="6307138"/>
            <a:ext cx="27432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55B6ED-88BE-4838-9DBF-8EAD12DFF6CB}" type="datetimeFigureOut">
              <a:rPr lang="fr-CA"/>
              <a:pPr>
                <a:defRPr/>
              </a:pPr>
              <a:t>2016-03-03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325" y="6307138"/>
            <a:ext cx="521335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563" y="6307138"/>
            <a:ext cx="1463675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1C45BB-11E8-452B-BB0D-6DB1F04A86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entury Gothic" pitchFamily="34" charset="0"/>
        </a:defRPr>
      </a:lvl9pPr>
    </p:titleStyle>
    <p:bodyStyle>
      <a:lvl1pPr marL="182563" indent="-182563" algn="l" rtl="0" fontAlgn="base">
        <a:spcBef>
          <a:spcPts val="9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500"/>
        </a:spcBef>
        <a:spcAft>
          <a:spcPct val="0"/>
        </a:spcAft>
        <a:buClr>
          <a:srgbClr val="262626"/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2090738"/>
            <a:ext cx="9067800" cy="2590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CA" smtClean="0"/>
              <a:t>Les in</a:t>
            </a:r>
            <a:r>
              <a:rPr lang="en-CA" err="1" smtClean="0"/>
              <a:t>égalités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1538"/>
            <a:ext cx="9070975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CA" dirty="0" err="1" smtClean="0"/>
              <a:t>Ch</a:t>
            </a:r>
            <a:r>
              <a:rPr lang="en-CA" dirty="0" smtClean="0"/>
              <a:t> 6,3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CA" sz="2800" dirty="0" smtClean="0"/>
              <a:t>Il </a:t>
            </a:r>
            <a:r>
              <a:rPr lang="en-CA" sz="2800" dirty="0" err="1" smtClean="0"/>
              <a:t>faut</a:t>
            </a:r>
            <a:r>
              <a:rPr lang="en-CA" sz="2800" dirty="0" smtClean="0"/>
              <a:t> </a:t>
            </a:r>
            <a:r>
              <a:rPr lang="en-CA" sz="2800" dirty="0" err="1" smtClean="0"/>
              <a:t>avoir</a:t>
            </a:r>
            <a:r>
              <a:rPr lang="en-CA" sz="2800" dirty="0" smtClean="0"/>
              <a:t> un minimum de 10 articles pour </a:t>
            </a:r>
            <a:r>
              <a:rPr lang="en-CA" sz="2800" dirty="0" err="1" smtClean="0"/>
              <a:t>utiliser</a:t>
            </a:r>
            <a:r>
              <a:rPr lang="en-CA" sz="2800" dirty="0" smtClean="0"/>
              <a:t> la </a:t>
            </a:r>
            <a:r>
              <a:rPr lang="en-CA" sz="2800" dirty="0" err="1" smtClean="0"/>
              <a:t>caisse</a:t>
            </a:r>
            <a:r>
              <a:rPr lang="en-CA" sz="2800" dirty="0" smtClean="0"/>
              <a:t> express à Sobeys</a:t>
            </a:r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CA" sz="2800" dirty="0"/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CA" sz="2800" dirty="0" smtClean="0"/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en-CA" sz="2800" dirty="0" smtClean="0"/>
          </a:p>
          <a:p>
            <a:pPr marL="182880" indent="-18288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CA" sz="2800" dirty="0" smtClean="0"/>
              <a:t>Pour </a:t>
            </a:r>
            <a:r>
              <a:rPr lang="en-CA" sz="2800" dirty="0" err="1" smtClean="0"/>
              <a:t>aller</a:t>
            </a:r>
            <a:r>
              <a:rPr lang="en-CA" sz="2800" dirty="0" smtClean="0"/>
              <a:t> au casino, </a:t>
            </a:r>
            <a:r>
              <a:rPr lang="en-CA" sz="2800" dirty="0" err="1" smtClean="0"/>
              <a:t>il</a:t>
            </a:r>
            <a:r>
              <a:rPr lang="en-CA" sz="2800" dirty="0" smtClean="0"/>
              <a:t> </a:t>
            </a:r>
            <a:r>
              <a:rPr lang="en-CA" sz="2800" dirty="0" err="1" smtClean="0"/>
              <a:t>faut</a:t>
            </a:r>
            <a:r>
              <a:rPr lang="en-CA" sz="2800" dirty="0" smtClean="0"/>
              <a:t> </a:t>
            </a:r>
            <a:r>
              <a:rPr lang="en-CA" sz="2800" dirty="0" err="1" smtClean="0"/>
              <a:t>avoir</a:t>
            </a:r>
            <a:r>
              <a:rPr lang="en-CA" sz="2800" dirty="0" smtClean="0"/>
              <a:t> au </a:t>
            </a:r>
            <a:r>
              <a:rPr lang="en-CA" sz="2800" dirty="0" err="1" smtClean="0"/>
              <a:t>moins</a:t>
            </a:r>
            <a:r>
              <a:rPr lang="en-CA" sz="2800" dirty="0" smtClean="0"/>
              <a:t> 19 </a:t>
            </a:r>
            <a:r>
              <a:rPr lang="en-CA" sz="2800" dirty="0" err="1" smtClean="0"/>
              <a:t>ans</a:t>
            </a:r>
            <a:endParaRPr lang="fr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0538" y="2589213"/>
            <a:ext cx="13922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5300"/>
            <a:ext cx="993933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01225" y="4743450"/>
            <a:ext cx="12890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0538" y="5291138"/>
            <a:ext cx="76215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19185532">
            <a:off x="1944688" y="3578225"/>
            <a:ext cx="1146175" cy="176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15975" y="3992563"/>
            <a:ext cx="5753100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entury Gothic" pitchFamily="34" charset="0"/>
              </a:rPr>
              <a:t>Données discrètes</a:t>
            </a:r>
            <a:r>
              <a:rPr lang="en-CA">
                <a:latin typeface="Century Gothic" pitchFamily="34" charset="0"/>
              </a:rPr>
              <a:t>: les nombres décimaux/ fractions ne font pas du sens dans cette situation</a:t>
            </a:r>
            <a:endParaRPr lang="fr-CA">
              <a:latin typeface="Century Gothic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765925" y="4244975"/>
            <a:ext cx="196850" cy="1304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69075" y="3984625"/>
            <a:ext cx="5100638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entury Gothic" pitchFamily="34" charset="0"/>
              </a:rPr>
              <a:t>Données continues</a:t>
            </a:r>
            <a:r>
              <a:rPr lang="en-CA">
                <a:latin typeface="Century Gothic" pitchFamily="34" charset="0"/>
              </a:rPr>
              <a:t>: les nombres décimaux/ fractions font du sens dans cette situation</a:t>
            </a:r>
            <a:endParaRPr lang="fr-CA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smtClean="0"/>
              <a:t>Essayons – écris l’inéquation pour chaque droite numérique ci-dessous</a:t>
            </a:r>
            <a:endParaRPr lang="fr-CA" sz="320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3700463"/>
            <a:ext cx="1001077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813" y="4867275"/>
            <a:ext cx="9858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0613" y="2471738"/>
            <a:ext cx="98075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85388" y="2087563"/>
            <a:ext cx="812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85388" y="3254375"/>
            <a:ext cx="868362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52050" y="4486275"/>
            <a:ext cx="996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À faire</a:t>
            </a:r>
            <a:endParaRPr lang="fr-CA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mtClean="0"/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755900"/>
            <a:ext cx="10058400" cy="160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mtClean="0"/>
          </a:p>
        </p:txBody>
      </p:sp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01750" y="1081088"/>
            <a:ext cx="8628063" cy="4662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Les inégalités</a:t>
            </a:r>
            <a:endParaRPr lang="fr-CA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smtClean="0"/>
              <a:t>Utilisés lorsque la réponse est une </a:t>
            </a:r>
            <a:r>
              <a:rPr lang="en-CA" sz="4000" b="1" smtClean="0"/>
              <a:t>gamme de nombres </a:t>
            </a:r>
            <a:r>
              <a:rPr lang="en-CA" sz="4000" smtClean="0"/>
              <a:t>possibles au lieu d’un seul nombre</a:t>
            </a:r>
            <a:endParaRPr lang="fr-CA" sz="4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smtClean="0"/>
              <a:t>Ex 1 – Quel inégalité représente le temps (t) qu’une voiture peut être légalement stationnée</a:t>
            </a:r>
            <a:endParaRPr lang="fr-CA" sz="3200" smtClean="0"/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00213" y="2690813"/>
            <a:ext cx="1447800" cy="2670175"/>
          </a:xfrm>
        </p:spPr>
      </p:pic>
      <p:pic>
        <p:nvPicPr>
          <p:cNvPr id="1741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2750" y="1830388"/>
            <a:ext cx="2643188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smtClean="0"/>
              <a:t>Ex 2 – Identifie une variable et écris un inégalité pour les situations ci-dessous</a:t>
            </a:r>
            <a:endParaRPr lang="fr-CA" sz="280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68438" y="2014538"/>
            <a:ext cx="8637587" cy="2476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3050" y="4491038"/>
            <a:ext cx="221297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z="310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CA" sz="31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 3 – </a:t>
            </a:r>
            <a:r>
              <a:rPr lang="en-CA" sz="310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Identifie</a:t>
            </a: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CA" sz="310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une</a:t>
            </a: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variable et </a:t>
            </a:r>
            <a:r>
              <a:rPr lang="en-CA" sz="310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écris</a:t>
            </a: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un </a:t>
            </a:r>
            <a:r>
              <a:rPr lang="en-CA" sz="310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inégalité</a:t>
            </a: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pour les </a:t>
            </a:r>
            <a:r>
              <a:rPr lang="en-CA" sz="310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énoncés</a:t>
            </a: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CA" sz="310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suivants</a:t>
            </a:r>
            <a:r>
              <a:rPr lang="en-CA" sz="31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CA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CA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CA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CA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fr-CA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LcParenR"/>
              <a:defRPr/>
            </a:pPr>
            <a:r>
              <a:rPr lang="en-CA" sz="2400" dirty="0" smtClean="0"/>
              <a:t>Les participants aux </a:t>
            </a:r>
            <a:r>
              <a:rPr lang="en-CA" sz="2400" dirty="0" err="1" smtClean="0"/>
              <a:t>concours</a:t>
            </a:r>
            <a:r>
              <a:rPr lang="en-CA" sz="2400" dirty="0" smtClean="0"/>
              <a:t> </a:t>
            </a:r>
            <a:r>
              <a:rPr lang="en-CA" sz="2400" dirty="0" err="1" smtClean="0"/>
              <a:t>doivent</a:t>
            </a:r>
            <a:r>
              <a:rPr lang="en-CA" sz="2400" dirty="0" smtClean="0"/>
              <a:t> </a:t>
            </a:r>
            <a:r>
              <a:rPr lang="en-CA" sz="2400" dirty="0" err="1" smtClean="0"/>
              <a:t>avoir</a:t>
            </a:r>
            <a:r>
              <a:rPr lang="en-CA" sz="2400" dirty="0" smtClean="0"/>
              <a:t> 18 </a:t>
            </a:r>
            <a:r>
              <a:rPr lang="en-CA" sz="2400" dirty="0" err="1" smtClean="0"/>
              <a:t>ans</a:t>
            </a:r>
            <a:r>
              <a:rPr lang="en-CA" sz="2400" dirty="0" smtClean="0"/>
              <a:t> au minimum.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LcParenR"/>
              <a:defRPr/>
            </a:pPr>
            <a:r>
              <a:rPr lang="en-CA" sz="2400" dirty="0" smtClean="0"/>
              <a:t>La </a:t>
            </a:r>
            <a:r>
              <a:rPr lang="en-CA" sz="2400" dirty="0" err="1" smtClean="0"/>
              <a:t>température</a:t>
            </a:r>
            <a:r>
              <a:rPr lang="en-CA" sz="2400" dirty="0" smtClean="0"/>
              <a:t> a </a:t>
            </a:r>
            <a:r>
              <a:rPr lang="en-CA" sz="2400" dirty="0" err="1" smtClean="0"/>
              <a:t>été</a:t>
            </a:r>
            <a:r>
              <a:rPr lang="en-CA" sz="2400" dirty="0" smtClean="0"/>
              <a:t> au-</a:t>
            </a:r>
            <a:r>
              <a:rPr lang="en-CA" sz="2400" dirty="0" err="1" smtClean="0"/>
              <a:t>dessous</a:t>
            </a:r>
            <a:r>
              <a:rPr lang="en-CA" sz="2400" dirty="0" smtClean="0"/>
              <a:t> de -5°C pour la </a:t>
            </a:r>
            <a:r>
              <a:rPr lang="en-CA" sz="2400" dirty="0" err="1" smtClean="0"/>
              <a:t>dernière</a:t>
            </a:r>
            <a:r>
              <a:rPr lang="en-CA" sz="2400" dirty="0" smtClean="0"/>
              <a:t> </a:t>
            </a:r>
            <a:r>
              <a:rPr lang="en-CA" sz="2400" dirty="0" err="1" smtClean="0"/>
              <a:t>semaine</a:t>
            </a:r>
            <a:r>
              <a:rPr lang="en-CA" sz="2400" dirty="0" smtClean="0"/>
              <a:t>.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LcParenR"/>
              <a:defRPr/>
            </a:pPr>
            <a:r>
              <a:rPr lang="en-CA" sz="2400" dirty="0" smtClean="0"/>
              <a:t>Il </a:t>
            </a:r>
            <a:r>
              <a:rPr lang="en-CA" sz="2400" dirty="0" err="1" smtClean="0"/>
              <a:t>faut</a:t>
            </a:r>
            <a:r>
              <a:rPr lang="en-CA" sz="2400" dirty="0" smtClean="0"/>
              <a:t> </a:t>
            </a:r>
            <a:r>
              <a:rPr lang="en-CA" sz="2400" dirty="0" err="1" smtClean="0"/>
              <a:t>avoir</a:t>
            </a:r>
            <a:r>
              <a:rPr lang="en-CA" sz="2400" dirty="0" smtClean="0"/>
              <a:t> 10 articles </a:t>
            </a:r>
            <a:r>
              <a:rPr lang="en-CA" sz="2400" dirty="0" err="1" smtClean="0"/>
              <a:t>ou</a:t>
            </a:r>
            <a:r>
              <a:rPr lang="en-CA" sz="2400" dirty="0" smtClean="0"/>
              <a:t> </a:t>
            </a:r>
            <a:r>
              <a:rPr lang="en-CA" sz="2400" dirty="0" err="1" smtClean="0"/>
              <a:t>moins</a:t>
            </a:r>
            <a:r>
              <a:rPr lang="en-CA" sz="2400" dirty="0" smtClean="0"/>
              <a:t> pour </a:t>
            </a:r>
            <a:r>
              <a:rPr lang="en-CA" sz="2400" dirty="0" err="1" smtClean="0"/>
              <a:t>utiliser</a:t>
            </a:r>
            <a:r>
              <a:rPr lang="en-CA" sz="2400" dirty="0" smtClean="0"/>
              <a:t> la </a:t>
            </a:r>
            <a:r>
              <a:rPr lang="en-CA" sz="2400" dirty="0" err="1" smtClean="0"/>
              <a:t>caisse</a:t>
            </a:r>
            <a:r>
              <a:rPr lang="en-CA" sz="2400" dirty="0" smtClean="0"/>
              <a:t> express à Sobeys.</a:t>
            </a:r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LcParenR"/>
              <a:defRPr/>
            </a:pPr>
            <a:r>
              <a:rPr lang="en-CA" sz="2400" dirty="0" smtClean="0"/>
              <a:t>Les </a:t>
            </a:r>
            <a:r>
              <a:rPr lang="en-CA" sz="2400" dirty="0" err="1" smtClean="0"/>
              <a:t>scientifiques</a:t>
            </a:r>
            <a:r>
              <a:rPr lang="en-CA" sz="2400" dirty="0" smtClean="0"/>
              <a:t> </a:t>
            </a:r>
            <a:r>
              <a:rPr lang="en-CA" sz="2400" dirty="0" err="1" smtClean="0"/>
              <a:t>ont</a:t>
            </a:r>
            <a:r>
              <a:rPr lang="en-CA" sz="2400" dirty="0" smtClean="0"/>
              <a:t> identifies plus que 400 </a:t>
            </a:r>
            <a:r>
              <a:rPr lang="en-CA" sz="2400" dirty="0" err="1" smtClean="0"/>
              <a:t>espèces</a:t>
            </a:r>
            <a:r>
              <a:rPr lang="en-CA" sz="2400" dirty="0" smtClean="0"/>
              <a:t> de dinosaur.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/>
            </a:pPr>
            <a:endParaRPr lang="en-CA" dirty="0" smtClean="0"/>
          </a:p>
          <a:p>
            <a:pPr marL="342900" indent="-342900" fontAlgn="auto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LcParenR"/>
              <a:defRPr/>
            </a:pP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9763" y="1620838"/>
            <a:ext cx="1168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3075" y="2987675"/>
            <a:ext cx="1117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8600" y="3821113"/>
            <a:ext cx="1168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9413" y="4654550"/>
            <a:ext cx="127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Équation vs. inéquation</a:t>
            </a:r>
            <a:endParaRPr lang="fr-CA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b="1" smtClean="0"/>
              <a:t>Une equation linéaire </a:t>
            </a:r>
            <a:r>
              <a:rPr lang="en-CA" sz="3200" smtClean="0"/>
              <a:t>est vraie pour </a:t>
            </a:r>
            <a:r>
              <a:rPr lang="en-CA" sz="3200" u="sng" smtClean="0"/>
              <a:t>une seule </a:t>
            </a:r>
            <a:r>
              <a:rPr lang="en-CA" sz="3200" smtClean="0"/>
              <a:t>valeur de la variable</a:t>
            </a:r>
          </a:p>
          <a:p>
            <a:r>
              <a:rPr lang="en-CA" sz="3200" b="1" smtClean="0"/>
              <a:t>Une inéquation linéaire </a:t>
            </a:r>
            <a:r>
              <a:rPr lang="en-CA" sz="3200" smtClean="0"/>
              <a:t>est vraie pour </a:t>
            </a:r>
            <a:r>
              <a:rPr lang="en-CA" sz="3200" u="sng" smtClean="0"/>
              <a:t>plusieurs</a:t>
            </a:r>
            <a:r>
              <a:rPr lang="en-CA" sz="3200" smtClean="0"/>
              <a:t> valeurs de la variable</a:t>
            </a:r>
          </a:p>
          <a:p>
            <a:pPr lvl="1"/>
            <a:r>
              <a:rPr lang="en-CA" sz="3000" smtClean="0"/>
              <a:t>Sa solution est n’importe quelle valeur pour la variable qui rend l’inéquation vraie</a:t>
            </a:r>
          </a:p>
          <a:p>
            <a:pPr lvl="2"/>
            <a:r>
              <a:rPr lang="en-CA" sz="2800" smtClean="0"/>
              <a:t>On les représente souvent sur une droite numérique</a:t>
            </a:r>
            <a:endParaRPr lang="fr-CA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smtClean="0"/>
              <a:t>Comment représenter les inéquations</a:t>
            </a:r>
            <a:endParaRPr lang="fr-CA" sz="3600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Garamond" pitchFamily="18" charset="0"/>
              <a:buNone/>
            </a:pPr>
            <a:endParaRPr lang="fr-CA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03438"/>
            <a:ext cx="989013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819400"/>
            <a:ext cx="843438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875" y="4068763"/>
            <a:ext cx="11795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1875" y="4711700"/>
            <a:ext cx="91471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wn Arrow 7"/>
          <p:cNvSpPr/>
          <p:nvPr/>
        </p:nvSpPr>
        <p:spPr>
          <a:xfrm>
            <a:off x="6554788" y="2535238"/>
            <a:ext cx="219075" cy="479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9" name="Down Arrow 8"/>
          <p:cNvSpPr/>
          <p:nvPr/>
        </p:nvSpPr>
        <p:spPr>
          <a:xfrm>
            <a:off x="4173538" y="4186238"/>
            <a:ext cx="231775" cy="655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05313" y="1592263"/>
            <a:ext cx="5453062" cy="831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latin typeface="Century Gothic" pitchFamily="34" charset="0"/>
              </a:rPr>
              <a:t>Dessiné avec un cercle VIDE car 3 ne fait PAS partie de la solution</a:t>
            </a:r>
            <a:endParaRPr lang="fr-CA" sz="24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05313" y="3792538"/>
            <a:ext cx="6213475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latin typeface="Century Gothic" pitchFamily="34" charset="0"/>
              </a:rPr>
              <a:t>Dessiné avec une cercle REMPLI car 5 fait partie de la solution</a:t>
            </a:r>
            <a:endParaRPr lang="fr-CA" sz="24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363</TotalTime>
  <Words>246</Words>
  <Application>Microsoft Office PowerPoint</Application>
  <PresentationFormat>Custom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Century Gothic</vt:lpstr>
      <vt:lpstr>Arial</vt:lpstr>
      <vt:lpstr>Garamond</vt:lpstr>
      <vt:lpstr>Calibri</vt:lpstr>
      <vt:lpstr>Savon</vt:lpstr>
      <vt:lpstr>Savon</vt:lpstr>
      <vt:lpstr>Savon</vt:lpstr>
      <vt:lpstr>Savon</vt:lpstr>
      <vt:lpstr>Savon</vt:lpstr>
      <vt:lpstr>LES INÉGALITÉS</vt:lpstr>
      <vt:lpstr>Slide 2</vt:lpstr>
      <vt:lpstr>Slide 3</vt:lpstr>
      <vt:lpstr>Les inégalités</vt:lpstr>
      <vt:lpstr>Ex 1 – Quel inégalité représente le temps (t) qu’une voiture peut être légalement stationnée</vt:lpstr>
      <vt:lpstr>Ex 2 – Identifie une variable et écris un inégalité pour les situations ci-dessous</vt:lpstr>
      <vt:lpstr>  Ex 3 – Identifie une variable et écris un inégalité pour les énoncés suivants:  </vt:lpstr>
      <vt:lpstr>Équation vs. inéquation</vt:lpstr>
      <vt:lpstr>Comment représenter les inéquations</vt:lpstr>
      <vt:lpstr>Slide 10</vt:lpstr>
      <vt:lpstr>Essayons – écris l’inéquation pour chaque droite numérique ci-dessous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inégalités</dc:title>
  <dc:creator>Lori Purcell</dc:creator>
  <cp:lastModifiedBy>User</cp:lastModifiedBy>
  <cp:revision>6</cp:revision>
  <dcterms:created xsi:type="dcterms:W3CDTF">2016-03-03T02:24:09Z</dcterms:created>
  <dcterms:modified xsi:type="dcterms:W3CDTF">2016-03-03T19:11:59Z</dcterms:modified>
</cp:coreProperties>
</file>