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2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fld id="{1EF9B886-1DD2-401A-995F-EE5496C39AE8}" type="datetimeFigureOut">
              <a:rPr lang="en-CA"/>
              <a:pPr>
                <a:defRPr/>
              </a:pPr>
              <a:t>17/02/2016</a:t>
            </a:fld>
            <a:endParaRPr lang="en-CA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fld id="{44FF0F53-96F8-45A2-8734-85F8AC490D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341CB42-0507-4BBF-93CB-F19102DF9F0B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0DE0BD0-91B1-4A99-9238-55026348F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4841-9002-46EA-AE0B-E1B09C0FD8DA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46CC-731B-440D-BD7B-DBEB0DA3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3DD3-BF78-40BB-ACA9-44B42B830D8F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143C-27C2-4486-9C32-901F9D1E1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01D8-1D58-48EE-8C65-654DB872A104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A785-631E-4FB2-93AB-4EE3EA8A6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41CC-312F-479F-9B19-61597F15CFB3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EB52-E64D-4991-B40C-36EA38F30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3F21-DECA-4CA7-8EE2-30B48C0AB240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9D28-7C39-42AC-B5DD-3C58C18FF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13BA-4814-474F-B681-81FFD55CF21C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BDA1-DA6A-4067-A385-5ED8D53DA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C34D-28DF-4293-A29C-47CA1E525615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C89F-FEFB-4DBB-92AE-159169E30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04DE-733D-4326-A9AF-73FD05491AE9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CFEE-FC91-4402-8D98-22C95BDDB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F607-B7B3-468B-95F9-B3F68CE27096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4F3C-7974-42FA-8662-C720CB79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F13E-8489-4E45-A275-9A2391ECBF8A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77DD-8614-43D0-863A-00D087CC9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D0DE-D751-445F-9E27-9F43CC29DDF5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3180-754D-4EF7-B166-1A2139D1B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87F3-CB7A-401B-B7BC-F81E6F56E203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F01A-B211-443D-BE8C-EDEEFFF3C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6554-79D7-4652-859B-E364D6A75F73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8FB5-3B0D-45E7-A8E1-86046125E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EFBF-D277-4229-98AB-B911594F9E52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6655C-6FF7-49F9-B7F4-E76367E27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6416-64DC-418B-BAA3-10F6C5054944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CDE-C3A7-4619-9CEE-763715DA3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F59D-CC1F-41A1-A3B7-2DA49FF8B6EE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C097-2E06-4D68-BA5B-BEDEE8B7F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F9636-284F-4673-A08F-CB391FFF5628}" type="datetimeFigureOut">
              <a:rPr lang="en-US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C7991-211F-422E-8E03-A40BD1C7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67" r:id="rId12"/>
    <p:sldLayoutId id="2147483655" r:id="rId13"/>
    <p:sldLayoutId id="2147483654" r:id="rId14"/>
    <p:sldLayoutId id="2147483653" r:id="rId15"/>
    <p:sldLayoutId id="2147483652" r:id="rId16"/>
    <p:sldLayoutId id="2147483651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0588" y="661988"/>
            <a:ext cx="9755187" cy="2767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Diviser les </a:t>
            </a:r>
            <a:r>
              <a:rPr lang="fr-CA" dirty="0" err="1" smtClean="0"/>
              <a:t>polyn</a:t>
            </a:r>
            <a:r>
              <a:rPr lang="en-CA" dirty="0" err="1" smtClean="0"/>
              <a:t>ômes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2663" y="3505200"/>
            <a:ext cx="9755187" cy="550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err="1" smtClean="0"/>
              <a:t>Ch</a:t>
            </a:r>
            <a:r>
              <a:rPr lang="en-CA" dirty="0" smtClean="0"/>
              <a:t> 5.5/5.6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À faire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4400" cap="none" smtClean="0"/>
              <a:t>P. 246 #6,8,10,13,14,16, 20, 22(A,C), 23(B, D)</a:t>
            </a:r>
          </a:p>
          <a:p>
            <a:pPr eaLnBrk="1" hangingPunct="1"/>
            <a:r>
              <a:rPr lang="en-CA" sz="4400" cap="none" smtClean="0"/>
              <a:t>P.255 #8,10,11, 15, 16, 18A, 19, 20, 21, 23, 25</a:t>
            </a:r>
          </a:p>
          <a:p>
            <a:pPr eaLnBrk="1" hangingPunct="1"/>
            <a:r>
              <a:rPr lang="en-CA" sz="4400" cap="none" smtClean="0"/>
              <a:t>Révision pour Quiz demain p.260 #20-29</a:t>
            </a:r>
          </a:p>
          <a:p>
            <a:pPr eaLnBrk="1" hangingPunct="1"/>
            <a:endParaRPr lang="en-CA" cap="none" smtClean="0"/>
          </a:p>
          <a:p>
            <a:pPr eaLnBrk="1" hangingPunct="1">
              <a:buFont typeface="Arial" charset="0"/>
              <a:buNone/>
            </a:pPr>
            <a:endParaRPr lang="fr-CA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err="1" smtClean="0"/>
              <a:t>Diviser</a:t>
            </a:r>
            <a:r>
              <a:rPr lang="en-CA" sz="4000" dirty="0" smtClean="0"/>
              <a:t> par 2 </a:t>
            </a:r>
            <a:r>
              <a:rPr lang="en-CA" sz="4000" dirty="0" err="1" smtClean="0"/>
              <a:t>veut</a:t>
            </a:r>
            <a:r>
              <a:rPr lang="en-CA" sz="4000" dirty="0" smtClean="0"/>
              <a:t> dire </a:t>
            </a:r>
            <a:r>
              <a:rPr lang="en-CA" sz="4000" dirty="0" err="1" smtClean="0"/>
              <a:t>séparer</a:t>
            </a:r>
            <a:r>
              <a:rPr lang="en-CA" sz="4000" dirty="0" smtClean="0"/>
              <a:t> </a:t>
            </a:r>
            <a:r>
              <a:rPr lang="en-CA" sz="4000" dirty="0" err="1" smtClean="0"/>
              <a:t>en</a:t>
            </a:r>
            <a:r>
              <a:rPr lang="en-CA" sz="4000" dirty="0" smtClean="0"/>
              <a:t> 2 </a:t>
            </a:r>
            <a:r>
              <a:rPr lang="en-CA" sz="4000" dirty="0" err="1" smtClean="0"/>
              <a:t>groupes</a:t>
            </a:r>
            <a:endParaRPr lang="fr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685800" y="1706563"/>
            <a:ext cx="10394950" cy="36687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CA" sz="3200" cap="none" smtClean="0"/>
              <a:t>4x</a:t>
            </a:r>
            <a:r>
              <a:rPr lang="en-CA" sz="3200" cap="none" baseline="30000" smtClean="0"/>
              <a:t>2 </a:t>
            </a:r>
            <a:r>
              <a:rPr lang="en-CA" sz="3200" cap="none" smtClean="0"/>
              <a:t>/ 2</a:t>
            </a:r>
            <a:r>
              <a:rPr lang="en-CA" sz="1600" cap="none" baseline="30000" smtClean="0"/>
              <a:t>		</a:t>
            </a:r>
            <a:r>
              <a:rPr lang="en-CA" sz="1600" cap="none" smtClean="0"/>
              <a:t>		</a:t>
            </a:r>
            <a:r>
              <a:rPr lang="en-CA" sz="1900" cap="none" smtClean="0"/>
              <a:t>DIVISE EN 2 GROUPES:  </a:t>
            </a:r>
          </a:p>
          <a:p>
            <a:pPr eaLnBrk="1" hangingPunct="1">
              <a:lnSpc>
                <a:spcPct val="100000"/>
              </a:lnSpc>
            </a:pPr>
            <a:endParaRPr lang="en-CA" sz="1600" cap="none" baseline="30000" smtClean="0"/>
          </a:p>
          <a:p>
            <a:pPr eaLnBrk="1" hangingPunct="1">
              <a:lnSpc>
                <a:spcPct val="100000"/>
              </a:lnSpc>
            </a:pPr>
            <a:endParaRPr lang="en-CA" sz="1600" cap="none" baseline="30000" smtClean="0"/>
          </a:p>
          <a:p>
            <a:pPr eaLnBrk="1" hangingPunct="1">
              <a:lnSpc>
                <a:spcPct val="100000"/>
              </a:lnSpc>
            </a:pPr>
            <a:endParaRPr lang="en-CA" sz="1600" cap="none" baseline="30000" smtClean="0"/>
          </a:p>
          <a:p>
            <a:pPr eaLnBrk="1" hangingPunct="1">
              <a:lnSpc>
                <a:spcPct val="100000"/>
              </a:lnSpc>
            </a:pPr>
            <a:endParaRPr lang="en-CA" sz="1600" cap="none" baseline="30000" smtClean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CA" sz="1600" cap="none" baseline="30000" smtClean="0"/>
              <a:t>							</a:t>
            </a:r>
            <a:r>
              <a:rPr lang="en-CA" sz="2200" cap="none" smtClean="0"/>
              <a:t>2x</a:t>
            </a:r>
            <a:r>
              <a:rPr lang="en-CA" sz="2200" cap="none" baseline="30000" smtClean="0"/>
              <a:t>2</a:t>
            </a:r>
            <a:r>
              <a:rPr lang="en-CA" sz="2200" cap="none" smtClean="0"/>
              <a:t> DANS CHAQUE GROUPE ALORS…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CA" sz="2200" cap="none" baseline="30000" smtClean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CA" sz="4000" cap="none" smtClean="0"/>
              <a:t>4x</a:t>
            </a:r>
            <a:r>
              <a:rPr lang="en-CA" sz="4000" cap="none" baseline="30000" smtClean="0"/>
              <a:t>2 </a:t>
            </a:r>
            <a:r>
              <a:rPr lang="en-CA" sz="4000" cap="none" smtClean="0"/>
              <a:t>/ 2</a:t>
            </a:r>
            <a:r>
              <a:rPr lang="en-CA" sz="4000" cap="none" baseline="30000" smtClean="0"/>
              <a:t> = </a:t>
            </a:r>
            <a:r>
              <a:rPr lang="en-CA" sz="4000" cap="none" smtClean="0"/>
              <a:t>2x</a:t>
            </a:r>
            <a:r>
              <a:rPr lang="en-CA" sz="4000" cap="none" baseline="30000" smtClean="0"/>
              <a:t>2</a:t>
            </a:r>
          </a:p>
          <a:p>
            <a:pPr eaLnBrk="1" hangingPunct="1">
              <a:lnSpc>
                <a:spcPct val="100000"/>
              </a:lnSpc>
            </a:pPr>
            <a:endParaRPr lang="en-CA" sz="1600" cap="none" baseline="30000" smtClean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CA" sz="1600" cap="none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2092325"/>
            <a:ext cx="38115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1838325"/>
            <a:ext cx="39830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Avec les </a:t>
            </a:r>
            <a:r>
              <a:rPr lang="en-CA" dirty="0" err="1" smtClean="0"/>
              <a:t>carreaux</a:t>
            </a:r>
            <a:r>
              <a:rPr lang="en-CA" dirty="0" smtClean="0"/>
              <a:t>: </a:t>
            </a: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38325"/>
            <a:ext cx="3900488" cy="1789113"/>
          </a:xfrm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706438"/>
            <a:ext cx="21939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5675" y="3944938"/>
            <a:ext cx="3125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Impact" pitchFamily="34" charset="0"/>
              </a:rPr>
              <a:t>Il faut diviser les carreaux en 2 groupes égaux</a:t>
            </a:r>
            <a:endParaRPr lang="fr-CA" sz="2400">
              <a:latin typeface="Impac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288" y="3338513"/>
            <a:ext cx="421798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2770188" y="4886325"/>
            <a:ext cx="1146175" cy="25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04275" y="2633663"/>
            <a:ext cx="16906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>
                <a:latin typeface="Impact" pitchFamily="34" charset="0"/>
              </a:rPr>
              <a:t>2x</a:t>
            </a:r>
            <a:r>
              <a:rPr lang="en-CA" sz="2800" baseline="30000">
                <a:latin typeface="Impact" pitchFamily="34" charset="0"/>
              </a:rPr>
              <a:t>2</a:t>
            </a:r>
            <a:r>
              <a:rPr lang="en-CA" sz="2800">
                <a:latin typeface="Impact" pitchFamily="34" charset="0"/>
              </a:rPr>
              <a:t> + 4x dans chaque groupe  </a:t>
            </a:r>
            <a:r>
              <a:rPr lang="en-CA" sz="2800" i="1">
                <a:latin typeface="Impact" pitchFamily="34" charset="0"/>
              </a:rPr>
              <a:t>(c’est la réponse)</a:t>
            </a:r>
            <a:endParaRPr lang="fr-CA" sz="2800" i="1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Que </a:t>
            </a:r>
            <a:r>
              <a:rPr lang="en-CA" dirty="0" err="1" smtClean="0"/>
              <a:t>Remarques-tu</a:t>
            </a:r>
            <a:r>
              <a:rPr lang="en-CA" dirty="0" smtClean="0"/>
              <a:t>?</a:t>
            </a:r>
            <a:endParaRPr lang="fr-CA" dirty="0"/>
          </a:p>
        </p:txBody>
      </p:sp>
      <p:pic>
        <p:nvPicPr>
          <p:cNvPr id="23554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70700" y="593725"/>
            <a:ext cx="4441825" cy="13350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8" y="1739900"/>
            <a:ext cx="204311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5800" y="2238375"/>
            <a:ext cx="3821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err="1" smtClean="0"/>
              <a:t>Trouve</a:t>
            </a:r>
            <a:r>
              <a:rPr lang="en-CA" dirty="0" smtClean="0"/>
              <a:t> la </a:t>
            </a:r>
            <a:r>
              <a:rPr lang="en-CA" dirty="0" err="1" smtClean="0"/>
              <a:t>réponse</a:t>
            </a:r>
            <a:r>
              <a:rPr lang="en-CA" dirty="0" smtClean="0"/>
              <a:t> avec les </a:t>
            </a:r>
            <a:r>
              <a:rPr lang="en-CA" dirty="0" err="1" smtClean="0"/>
              <a:t>carreaux</a:t>
            </a:r>
            <a:r>
              <a:rPr lang="en-CA" dirty="0" smtClean="0"/>
              <a:t> </a:t>
            </a:r>
            <a:r>
              <a:rPr lang="en-CA" dirty="0" err="1" smtClean="0"/>
              <a:t>puis</a:t>
            </a:r>
            <a:r>
              <a:rPr lang="en-CA" dirty="0" smtClean="0"/>
              <a:t> </a:t>
            </a:r>
            <a:r>
              <a:rPr lang="en-CA" dirty="0" err="1" smtClean="0"/>
              <a:t>vérifie</a:t>
            </a:r>
            <a:r>
              <a:rPr lang="en-CA" dirty="0" smtClean="0"/>
              <a:t> </a:t>
            </a:r>
            <a:r>
              <a:rPr lang="en-CA" dirty="0" err="1" smtClean="0"/>
              <a:t>algébriquement</a:t>
            </a:r>
            <a:endParaRPr lang="fr-CA" dirty="0"/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02650" y="1262063"/>
            <a:ext cx="1674813" cy="1011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3963" y="4184650"/>
            <a:ext cx="295116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81650" y="4094163"/>
            <a:ext cx="1611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>
                <a:latin typeface="Impact" pitchFamily="34" charset="0"/>
              </a:rPr>
              <a:t>Vérifie:</a:t>
            </a:r>
            <a:endParaRPr lang="fr-CA" sz="3200">
              <a:latin typeface="Impac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965325"/>
            <a:ext cx="650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>
                <a:latin typeface="Impact" pitchFamily="34" charset="0"/>
              </a:rPr>
              <a:t>Trouve la dimension qui manque</a:t>
            </a:r>
            <a:endParaRPr lang="fr-CA" sz="3600">
              <a:latin typeface="Impac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738438"/>
            <a:ext cx="38623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2038" y="3030538"/>
            <a:ext cx="2579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>
                <a:latin typeface="Impact" pitchFamily="34" charset="0"/>
              </a:rPr>
              <a:t>C’est 2x-4</a:t>
            </a:r>
            <a:endParaRPr lang="fr-CA" sz="3600">
              <a:latin typeface="Impac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250" y="3167063"/>
            <a:ext cx="436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Impact" pitchFamily="34" charset="0"/>
              </a:rPr>
              <a:t>2x</a:t>
            </a:r>
            <a:endParaRPr lang="fr-CA" sz="2000">
              <a:latin typeface="Impac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33550" y="5202238"/>
            <a:ext cx="139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Impact" pitchFamily="34" charset="0"/>
              </a:rPr>
              <a:t>4x</a:t>
            </a:r>
            <a:r>
              <a:rPr lang="en-CA" sz="2000" baseline="30000">
                <a:latin typeface="Impact" pitchFamily="34" charset="0"/>
              </a:rPr>
              <a:t>2 </a:t>
            </a:r>
            <a:r>
              <a:rPr lang="en-CA" sz="2000">
                <a:latin typeface="Impact" pitchFamily="34" charset="0"/>
              </a:rPr>
              <a:t>– 8x</a:t>
            </a:r>
            <a:endParaRPr lang="fr-CA" sz="2000">
              <a:latin typeface="Impact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147050" y="3676650"/>
            <a:ext cx="355600" cy="417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502650" y="3676650"/>
            <a:ext cx="273050" cy="417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65938" y="2476500"/>
            <a:ext cx="417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alibri" pitchFamily="34" charset="0"/>
              </a:rPr>
              <a:t>N’oublie pas la loi des exposants – pour diviser les exposants, il faut les soustraire</a:t>
            </a:r>
            <a:endParaRPr lang="fr-CA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err="1" smtClean="0"/>
              <a:t>Modéliser</a:t>
            </a:r>
            <a:r>
              <a:rPr lang="en-CA" sz="4000" dirty="0" smtClean="0"/>
              <a:t> sous </a:t>
            </a:r>
            <a:r>
              <a:rPr lang="en-CA" sz="4000" dirty="0" err="1" smtClean="0"/>
              <a:t>forme</a:t>
            </a:r>
            <a:r>
              <a:rPr lang="en-CA" sz="4000" dirty="0" smtClean="0"/>
              <a:t> de </a:t>
            </a:r>
            <a:r>
              <a:rPr lang="en-CA" sz="4000" dirty="0" err="1" smtClean="0"/>
              <a:t>l’aire</a:t>
            </a:r>
            <a:r>
              <a:rPr lang="en-CA" sz="4000" dirty="0" smtClean="0"/>
              <a:t> d’un rectangle</a:t>
            </a:r>
            <a:endParaRPr lang="fr-CA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7413" y="1838325"/>
            <a:ext cx="4035425" cy="2413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03850" y="1881188"/>
            <a:ext cx="3549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>
                <a:latin typeface="Calibri" pitchFamily="34" charset="0"/>
              </a:rPr>
              <a:t>(-3x) (? ) = -6x</a:t>
            </a:r>
            <a:r>
              <a:rPr lang="en-CA" sz="2800" baseline="30000">
                <a:latin typeface="Calibri" pitchFamily="34" charset="0"/>
              </a:rPr>
              <a:t>2</a:t>
            </a:r>
          </a:p>
          <a:p>
            <a:r>
              <a:rPr lang="en-CA" sz="2800">
                <a:latin typeface="Calibri" pitchFamily="34" charset="0"/>
              </a:rPr>
              <a:t>(-3x) (</a:t>
            </a:r>
            <a:r>
              <a:rPr lang="en-CA" sz="2800">
                <a:solidFill>
                  <a:srgbClr val="FF0000"/>
                </a:solidFill>
                <a:latin typeface="Calibri" pitchFamily="34" charset="0"/>
              </a:rPr>
              <a:t>2x</a:t>
            </a:r>
            <a:r>
              <a:rPr lang="en-CA" sz="2800">
                <a:latin typeface="Calibri" pitchFamily="34" charset="0"/>
              </a:rPr>
              <a:t>) = -6x</a:t>
            </a:r>
            <a:r>
              <a:rPr lang="en-CA" sz="2800" baseline="30000">
                <a:latin typeface="Calibri" pitchFamily="34" charset="0"/>
              </a:rPr>
              <a:t>2</a:t>
            </a:r>
            <a:endParaRPr lang="fr-CA" sz="2800" baseline="3000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94650" y="1838325"/>
            <a:ext cx="2879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>
                <a:latin typeface="Calibri" pitchFamily="34" charset="0"/>
              </a:rPr>
              <a:t>(-3x) (?) = -3x</a:t>
            </a:r>
          </a:p>
          <a:p>
            <a:r>
              <a:rPr lang="en-CA" sz="2800">
                <a:latin typeface="Calibri" pitchFamily="34" charset="0"/>
              </a:rPr>
              <a:t>(-3x) (</a:t>
            </a:r>
            <a:r>
              <a:rPr lang="en-CA" sz="28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CA" sz="2800">
                <a:latin typeface="Calibri" pitchFamily="34" charset="0"/>
              </a:rPr>
              <a:t>) = (-3x)</a:t>
            </a:r>
            <a:endParaRPr lang="fr-CA" sz="280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49922" y="3484607"/>
            <a:ext cx="4299046" cy="1148391"/>
          </a:xfrm>
          <a:prstGeom prst="rect">
            <a:avLst/>
          </a:prstGeom>
          <a:blipFill rotWithShape="0">
            <a:blip r:embed="rId3"/>
            <a:stretch>
              <a:fillRect r="-1986" b="-1117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400" dirty="0" err="1" smtClean="0"/>
              <a:t>Tu</a:t>
            </a:r>
            <a:r>
              <a:rPr lang="en-CA" sz="4400" dirty="0" smtClean="0"/>
              <a:t> auras le </a:t>
            </a:r>
            <a:r>
              <a:rPr lang="en-CA" sz="4400" dirty="0" err="1" smtClean="0"/>
              <a:t>même</a:t>
            </a:r>
            <a:r>
              <a:rPr lang="en-CA" sz="4400" dirty="0" smtClean="0"/>
              <a:t> </a:t>
            </a:r>
            <a:r>
              <a:rPr lang="en-CA" sz="4400" dirty="0" err="1" smtClean="0"/>
              <a:t>nombre</a:t>
            </a:r>
            <a:r>
              <a:rPr lang="en-CA" sz="4400" dirty="0" smtClean="0"/>
              <a:t> de </a:t>
            </a:r>
            <a:r>
              <a:rPr lang="en-CA" sz="4400" dirty="0" err="1" smtClean="0"/>
              <a:t>termes</a:t>
            </a:r>
            <a:r>
              <a:rPr lang="en-CA" sz="4400" dirty="0" smtClean="0"/>
              <a:t> </a:t>
            </a:r>
            <a:r>
              <a:rPr lang="en-CA" sz="4400" dirty="0" err="1" smtClean="0"/>
              <a:t>dans</a:t>
            </a:r>
            <a:r>
              <a:rPr lang="en-CA" sz="4400" dirty="0" smtClean="0"/>
              <a:t> la </a:t>
            </a:r>
            <a:r>
              <a:rPr lang="en-CA" sz="4400" dirty="0" err="1" smtClean="0"/>
              <a:t>réponse</a:t>
            </a:r>
            <a:r>
              <a:rPr lang="en-CA" sz="4400" dirty="0" smtClean="0"/>
              <a:t> que </a:t>
            </a:r>
            <a:r>
              <a:rPr lang="en-CA" sz="4400" dirty="0" err="1" smtClean="0"/>
              <a:t>dans</a:t>
            </a:r>
            <a:r>
              <a:rPr lang="en-CA" sz="4400" dirty="0" smtClean="0"/>
              <a:t> le </a:t>
            </a:r>
            <a:r>
              <a:rPr lang="en-CA" sz="4400" dirty="0" err="1" smtClean="0"/>
              <a:t>numérateur</a:t>
            </a:r>
            <a:endParaRPr lang="fr-CA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51038"/>
            <a:ext cx="4700588" cy="1416050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5386388" y="2511425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81725" y="2128838"/>
            <a:ext cx="49006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Impact" pitchFamily="34" charset="0"/>
              </a:rPr>
              <a:t>3 termes dans le numérateur alors il faut avoir 3 termes dans la réponse</a:t>
            </a:r>
            <a:endParaRPr lang="fr-CA" sz="2400">
              <a:latin typeface="Impac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16325"/>
            <a:ext cx="50625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5588" y="4191000"/>
            <a:ext cx="41529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95988" y="3519488"/>
            <a:ext cx="4567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Impact" pitchFamily="34" charset="0"/>
              </a:rPr>
              <a:t>Attention aux nombres négatifs!</a:t>
            </a:r>
            <a:endParaRPr lang="fr-CA" sz="240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4800" cap="none" smtClean="0"/>
              <a:t>Utilise les carreaux et vérifie avec l’algèbre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endParaRPr lang="en-CA" sz="3600" u="sng" cap="none" smtClean="0"/>
          </a:p>
          <a:p>
            <a:pPr eaLnBrk="1" hangingPunct="1">
              <a:buFont typeface="Arial" charset="0"/>
              <a:buNone/>
            </a:pPr>
            <a:r>
              <a:rPr lang="en-CA" sz="3600" u="sng" cap="none" smtClean="0"/>
              <a:t>Méthode 1 </a:t>
            </a:r>
            <a:r>
              <a:rPr lang="en-CA" sz="3600" cap="none" smtClean="0"/>
              <a:t>				 </a:t>
            </a:r>
            <a:r>
              <a:rPr lang="en-CA" sz="3600" u="sng" cap="none" smtClean="0"/>
              <a:t>Méthode 2</a:t>
            </a:r>
            <a:r>
              <a:rPr lang="en-CA" sz="3600" cap="none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CA" sz="3600" cap="none" smtClean="0"/>
              <a:t>diviser par un constant	    diviser par un monome avec       					    une variable</a:t>
            </a:r>
          </a:p>
          <a:p>
            <a:pPr eaLnBrk="1" hangingPunct="1">
              <a:buFont typeface="Arial" charset="0"/>
              <a:buNone/>
            </a:pPr>
            <a:endParaRPr lang="en-CA" sz="3600" cap="none" smtClean="0"/>
          </a:p>
          <a:p>
            <a:pPr eaLnBrk="1" hangingPunct="1">
              <a:buFont typeface="Arial" charset="0"/>
              <a:buNone/>
            </a:pPr>
            <a:endParaRPr lang="en-CA" cap="none" smtClean="0"/>
          </a:p>
          <a:p>
            <a:pPr eaLnBrk="1" hangingPunct="1">
              <a:buFont typeface="Arial" charset="0"/>
              <a:buNone/>
            </a:pPr>
            <a:endParaRPr lang="en-CA" cap="none" smtClean="0"/>
          </a:p>
          <a:p>
            <a:pPr eaLnBrk="1" hangingPunct="1">
              <a:buFont typeface="Arial" charset="0"/>
              <a:buNone/>
            </a:pPr>
            <a:endParaRPr lang="en-CA" cap="none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3600" cap="none" smtClean="0">
                <a:latin typeface="Calibri" pitchFamily="34" charset="0"/>
              </a:rPr>
              <a:t>Si l’aire d’un rectangle est 12x</a:t>
            </a:r>
            <a:r>
              <a:rPr lang="en-CA" sz="3600" cap="none" baseline="30000" smtClean="0">
                <a:latin typeface="Calibri" pitchFamily="34" charset="0"/>
              </a:rPr>
              <a:t>2</a:t>
            </a:r>
            <a:r>
              <a:rPr lang="en-CA" sz="3600" cap="none" smtClean="0">
                <a:latin typeface="Calibri" pitchFamily="34" charset="0"/>
              </a:rPr>
              <a:t> - 4x et la longueur d’un coté est 2x, trouve la longueur du coté qui manque.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cap="none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604</TotalTime>
  <Words>202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Impact</vt:lpstr>
      <vt:lpstr>Calibri</vt:lpstr>
      <vt:lpstr>Main Event</vt:lpstr>
      <vt:lpstr>Main Event</vt:lpstr>
      <vt:lpstr>Main Event</vt:lpstr>
      <vt:lpstr>DIVISER LES POLYNÔMES</vt:lpstr>
      <vt:lpstr>DIVISER PAR 2 VEUT DIRE SÉPARER EN 2 GROUPES</vt:lpstr>
      <vt:lpstr>AVEC LES CARREAUX: </vt:lpstr>
      <vt:lpstr>QUE REMARQUES-TU?</vt:lpstr>
      <vt:lpstr>TROUVE LA RÉPONSE AVEC LES CARREAUX PUIS VÉRIFIE ALGÉBRIQUEMENT</vt:lpstr>
      <vt:lpstr>MODÉLISER SOUS FORME DE L’AIRE D’UN RECTANGLE</vt:lpstr>
      <vt:lpstr>TU AURAS LE MÊME NOMBRE DE TERMES DANS LA RÉPONSE QUE DANS LE NUMÉRATEUR</vt:lpstr>
      <vt:lpstr>Utilise les carreaux et vérifie avec l’algèbre</vt:lpstr>
      <vt:lpstr>Si l’aire d’un rectangle est 12x2 - 4x et la longueur d’un coté est 2x, trouve la longueur du coté qui manque.</vt:lpstr>
      <vt:lpstr>À FAIRE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Diviser les polynômes</dc:title>
  <dc:creator>Lori Purcell</dc:creator>
  <cp:lastModifiedBy>User</cp:lastModifiedBy>
  <cp:revision>12</cp:revision>
  <dcterms:created xsi:type="dcterms:W3CDTF">2016-02-09T01:13:33Z</dcterms:created>
  <dcterms:modified xsi:type="dcterms:W3CDTF">2016-02-17T18:33:22Z</dcterms:modified>
</cp:coreProperties>
</file>