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9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838DE25-988A-4E09-95F3-0EACE25C8B3E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96386A7-B359-4956-82E3-7364C6AD4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8A2D7-CC29-4871-8FE1-7E9CA7DC2322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A6F1-2B7B-4FEB-845C-B44C53005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B8F355C-544B-4A74-833C-4FD091E5C418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FF4801D-FFE7-4F8D-B701-567E35683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7BEF-CC81-4E53-B563-5F44E0356A6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408E-B2EE-451D-9736-2EB42AC3E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6ED3BEF4-7FBC-4A1C-B4A5-EAEA5E033602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8A702D1-D7CB-428E-9727-DA0EB975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7390-0078-4989-83E1-C0ADA9B398BC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5339-70CB-4EB0-B9A9-4866F8CD7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38166-12B8-4462-828A-DC098B7C71A2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6170-DAD5-45EB-8D8D-93E39F708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041BC-6447-46C4-98DD-3D2381FA9552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21848-CCE0-409C-AD3A-E45E78234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11A7-3FB3-44C8-9FE7-C8A8194155A1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7AEB-4164-4AD5-8C6F-95C3D36D0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F23B919D-5DEA-4F51-984A-FF4C4D7BE5EA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2ED1C00-04B0-4B1F-9D77-C2D58D555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F50D-7C1B-4AFE-9D6D-7E82B159E8C6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64E1-2A63-44D4-B1A1-CE4E4F3DF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A9C065-3024-4C70-836A-EEFB2CC8EBD7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9DF16B-20D1-44B5-A83A-01D7BB584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fontAlgn="base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0993438" cy="14747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/>
              <a:t>Ch</a:t>
            </a:r>
            <a:r>
              <a:rPr lang="fr-CA" dirty="0" smtClean="0"/>
              <a:t> 4,4 	</a:t>
            </a:r>
            <a:br>
              <a:rPr lang="fr-CA" dirty="0" smtClean="0"/>
            </a:br>
            <a:r>
              <a:rPr lang="fr-CA" dirty="0" smtClean="0"/>
              <a:t>Trouver une </a:t>
            </a:r>
            <a:r>
              <a:rPr lang="en-CA" dirty="0" err="1" smtClean="0"/>
              <a:t>Équation</a:t>
            </a:r>
            <a:r>
              <a:rPr lang="en-CA" dirty="0" smtClean="0"/>
              <a:t> d’un </a:t>
            </a:r>
            <a:r>
              <a:rPr lang="en-CA" dirty="0" err="1" smtClean="0"/>
              <a:t>Graphique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 rtlCol="0"/>
          <a:lstStyle/>
          <a:p>
            <a:pPr fontAlgn="auto">
              <a:defRPr/>
            </a:pPr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Outcomes</a:t>
            </a:r>
            <a:endParaRPr lang="fr-CA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r>
              <a:rPr lang="en-CA" sz="2800" b="1" smtClean="0"/>
              <a:t>PR02.04 </a:t>
            </a:r>
            <a:r>
              <a:rPr lang="en-CA" sz="2800" smtClean="0"/>
              <a:t>Extend a given graph (extrapolate) to determine the value of an unknown element. </a:t>
            </a:r>
          </a:p>
          <a:p>
            <a:r>
              <a:rPr lang="en-CA" sz="2800" b="1" smtClean="0"/>
              <a:t>PR02.05 </a:t>
            </a:r>
            <a:r>
              <a:rPr lang="en-CA" sz="2800" smtClean="0"/>
              <a:t>Interpolate the approximate value of one variable on a given graph, given the value of the other variable. </a:t>
            </a:r>
          </a:p>
          <a:p>
            <a:r>
              <a:rPr lang="en-CA" sz="2800" b="1" smtClean="0"/>
              <a:t>PR02.06 </a:t>
            </a:r>
            <a:r>
              <a:rPr lang="en-CA" sz="2800" smtClean="0"/>
              <a:t>Extrapolate the approximate value of one variable from a given graph, given the value of the other variable. </a:t>
            </a:r>
            <a:endParaRPr lang="fr-CA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p.193 – Jenna a </a:t>
            </a:r>
            <a:r>
              <a:rPr lang="en-CA" dirty="0" err="1" smtClean="0"/>
              <a:t>emprunté</a:t>
            </a:r>
            <a:r>
              <a:rPr lang="en-CA" dirty="0" smtClean="0"/>
              <a:t> de </a:t>
            </a:r>
            <a:r>
              <a:rPr lang="en-CA" dirty="0" err="1" smtClean="0"/>
              <a:t>l’argent</a:t>
            </a:r>
            <a:r>
              <a:rPr lang="en-CA" dirty="0" smtClean="0"/>
              <a:t> de </a:t>
            </a:r>
            <a:r>
              <a:rPr lang="en-CA" dirty="0" err="1" smtClean="0"/>
              <a:t>ses</a:t>
            </a:r>
            <a:r>
              <a:rPr lang="en-CA" dirty="0" smtClean="0"/>
              <a:t> parents.  Elle fait des </a:t>
            </a:r>
            <a:r>
              <a:rPr lang="en-CA" dirty="0" err="1" smtClean="0"/>
              <a:t>remboursements</a:t>
            </a:r>
            <a:r>
              <a:rPr lang="en-CA" dirty="0" smtClean="0"/>
              <a:t>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r>
              <a:rPr lang="en-CA" dirty="0" smtClean="0"/>
              <a:t>.</a:t>
            </a:r>
            <a:endParaRPr lang="fr-CA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581025" y="2181225"/>
            <a:ext cx="7021513" cy="18319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fr-FR" sz="3200" b="1" smtClean="0"/>
          </a:p>
          <a:p>
            <a:pPr marL="0" indent="0">
              <a:buFont typeface="Wingdings 2" pitchFamily="18" charset="2"/>
              <a:buNone/>
            </a:pPr>
            <a:endParaRPr lang="fr-FR" sz="3200" b="1" smtClean="0"/>
          </a:p>
          <a:p>
            <a:pPr marL="0" indent="0">
              <a:buFont typeface="Wingdings 2" pitchFamily="18" charset="2"/>
              <a:buNone/>
            </a:pPr>
            <a:endParaRPr lang="fr-FR" sz="3200" b="1" smtClean="0"/>
          </a:p>
          <a:p>
            <a:pPr marL="0" indent="0">
              <a:buFont typeface="Wingdings 2" pitchFamily="18" charset="2"/>
              <a:buNone/>
            </a:pPr>
            <a:r>
              <a:rPr lang="fr-FR" sz="2400" b="1" smtClean="0"/>
              <a:t>a) </a:t>
            </a:r>
            <a:r>
              <a:rPr lang="fr-FR" sz="2400" smtClean="0"/>
              <a:t>Au départ, quelle somme </a:t>
            </a:r>
            <a:r>
              <a:rPr lang="fr-CA" sz="2400" smtClean="0"/>
              <a:t>Jenna a-t-elle empruntée ?</a:t>
            </a:r>
          </a:p>
          <a:p>
            <a:pPr marL="0" indent="0">
              <a:buFont typeface="Wingdings 2" pitchFamily="18" charset="2"/>
              <a:buNone/>
            </a:pPr>
            <a:r>
              <a:rPr lang="fr-FR" sz="2400" b="1" smtClean="0"/>
              <a:t>b) </a:t>
            </a:r>
            <a:r>
              <a:rPr lang="fr-FR" sz="2400" smtClean="0"/>
              <a:t>Quelle somme doit-elle à ses parents après 3 semaines de remboursement ?</a:t>
            </a:r>
          </a:p>
          <a:p>
            <a:pPr marL="0" indent="0">
              <a:buFont typeface="Wingdings 2" pitchFamily="18" charset="2"/>
              <a:buNone/>
            </a:pPr>
            <a:r>
              <a:rPr lang="fr-FR" sz="2400" b="1" smtClean="0"/>
              <a:t>c) </a:t>
            </a:r>
            <a:r>
              <a:rPr lang="fr-FR" sz="2400" smtClean="0"/>
              <a:t>En combien de semaines Jenna </a:t>
            </a:r>
            <a:r>
              <a:rPr lang="fr-CA" sz="2400" smtClean="0"/>
              <a:t>remboursera-t-elle la moitié de la somme empruntée ?</a:t>
            </a:r>
          </a:p>
          <a:p>
            <a:pPr marL="0" indent="0">
              <a:buFont typeface="Wingdings 2" pitchFamily="18" charset="2"/>
              <a:buNone/>
            </a:pPr>
            <a:r>
              <a:rPr lang="en-CA" sz="2400" smtClean="0"/>
              <a:t>d) Pourquoi est-ce que ces données sont-elles discrètes (et les points ne sont pas reliés)?</a:t>
            </a:r>
            <a:endParaRPr lang="fr-CA" sz="2400" smtClean="0"/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1905000"/>
            <a:ext cx="43688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smtClean="0"/>
              <a:t>À faire</a:t>
            </a:r>
            <a:endParaRPr lang="fr-CA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r>
              <a:rPr lang="fr-CA" sz="3200" smtClean="0"/>
              <a:t>p.196 #5,8,9,10,11,13,15</a:t>
            </a:r>
          </a:p>
          <a:p>
            <a:endParaRPr lang="fr-CA" sz="3200" smtClean="0"/>
          </a:p>
          <a:p>
            <a:r>
              <a:rPr lang="fr-CA" sz="3200" smtClean="0"/>
              <a:t>R</a:t>
            </a:r>
            <a:r>
              <a:rPr lang="en-CA" sz="3200" smtClean="0"/>
              <a:t>é</a:t>
            </a:r>
            <a:r>
              <a:rPr lang="fr-CA" sz="3200" smtClean="0"/>
              <a:t>vision p.201-203 #3,4,8,14-16</a:t>
            </a:r>
          </a:p>
          <a:p>
            <a:r>
              <a:rPr lang="fr-CA" sz="3200" smtClean="0"/>
              <a:t>Test Pratique p. 204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Outcomes</a:t>
            </a:r>
            <a:endParaRPr lang="fr-CA" dirty="0"/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r>
              <a:rPr lang="en-CA" sz="3200" b="1" smtClean="0"/>
              <a:t>PR02.01 </a:t>
            </a:r>
            <a:r>
              <a:rPr lang="en-CA" sz="3200" smtClean="0"/>
              <a:t>Describe the pattern found in a given graph.</a:t>
            </a:r>
          </a:p>
          <a:p>
            <a:r>
              <a:rPr lang="en-CA" sz="3200" b="1" smtClean="0"/>
              <a:t>PR02.03 </a:t>
            </a:r>
            <a:r>
              <a:rPr lang="en-CA" sz="3200" smtClean="0"/>
              <a:t>Match given equations of linear relations with their corresponding graphs.  </a:t>
            </a:r>
            <a:endParaRPr lang="fr-C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355600"/>
            <a:ext cx="11029950" cy="11699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      ASSOCIE CHAQUE GRAPHIQUE À SON </a:t>
            </a:r>
            <a:r>
              <a:rPr lang="en-CA" dirty="0" err="1" smtClean="0"/>
              <a:t>ÉQuation</a:t>
            </a: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pic>
        <p:nvPicPr>
          <p:cNvPr id="15362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9650" y="1928813"/>
            <a:ext cx="9812338" cy="4462462"/>
          </a:xfrm>
        </p:spPr>
      </p:pic>
      <p:pic>
        <p:nvPicPr>
          <p:cNvPr id="1536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9650" y="1209675"/>
            <a:ext cx="87487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>
                <a:latin typeface="Calibri" panose="020F0502020204030204" pitchFamily="34" charset="0"/>
              </a:rPr>
              <a:t>1. Utilise </a:t>
            </a:r>
            <a:r>
              <a:rPr lang="en-CA" dirty="0" err="1" smtClean="0">
                <a:latin typeface="Calibri" panose="020F0502020204030204" pitchFamily="34" charset="0"/>
              </a:rPr>
              <a:t>l’Équation</a:t>
            </a:r>
            <a:r>
              <a:rPr lang="en-CA" dirty="0" smtClean="0">
                <a:latin typeface="Calibri" panose="020F0502020204030204" pitchFamily="34" charset="0"/>
              </a:rPr>
              <a:t> pour </a:t>
            </a:r>
            <a:r>
              <a:rPr lang="en-CA" dirty="0" err="1" smtClean="0">
                <a:latin typeface="Calibri" panose="020F0502020204030204" pitchFamily="34" charset="0"/>
              </a:rPr>
              <a:t>trouver</a:t>
            </a:r>
            <a:r>
              <a:rPr lang="en-CA" dirty="0" smtClean="0">
                <a:latin typeface="Calibri" panose="020F0502020204030204" pitchFamily="34" charset="0"/>
              </a:rPr>
              <a:t> 3 points pour </a:t>
            </a:r>
            <a:r>
              <a:rPr lang="en-CA" dirty="0" err="1" smtClean="0">
                <a:latin typeface="Calibri" panose="020F0502020204030204" pitchFamily="34" charset="0"/>
              </a:rPr>
              <a:t>chaque</a:t>
            </a:r>
            <a:r>
              <a:rPr lang="en-CA" dirty="0" smtClean="0">
                <a:latin typeface="Calibri" panose="020F0502020204030204" pitchFamily="34" charset="0"/>
              </a:rPr>
              <a:t> </a:t>
            </a:r>
            <a:r>
              <a:rPr lang="en-CA" dirty="0" err="1" smtClean="0">
                <a:latin typeface="Calibri" panose="020F0502020204030204" pitchFamily="34" charset="0"/>
              </a:rPr>
              <a:t>Équation</a:t>
            </a:r>
            <a:r>
              <a:rPr lang="en-CA" dirty="0" smtClean="0">
                <a:latin typeface="Calibri" panose="020F0502020204030204" pitchFamily="34" charset="0"/>
              </a:rPr>
              <a:t>.</a:t>
            </a:r>
            <a:br>
              <a:rPr lang="en-CA" dirty="0" smtClean="0">
                <a:latin typeface="Calibri" panose="020F0502020204030204" pitchFamily="34" charset="0"/>
              </a:rPr>
            </a:br>
            <a:r>
              <a:rPr lang="en-CA" dirty="0" smtClean="0">
                <a:latin typeface="Calibri" panose="020F0502020204030204" pitchFamily="34" charset="0"/>
              </a:rPr>
              <a:t>2. </a:t>
            </a:r>
            <a:r>
              <a:rPr lang="en-CA" dirty="0" err="1" smtClean="0">
                <a:latin typeface="Calibri" panose="020F0502020204030204" pitchFamily="34" charset="0"/>
              </a:rPr>
              <a:t>Décide</a:t>
            </a:r>
            <a:r>
              <a:rPr lang="en-CA" dirty="0" smtClean="0">
                <a:latin typeface="Calibri" panose="020F0502020204030204" pitchFamily="34" charset="0"/>
              </a:rPr>
              <a:t> </a:t>
            </a:r>
            <a:r>
              <a:rPr lang="en-CA" dirty="0" err="1" smtClean="0">
                <a:latin typeface="Calibri" panose="020F0502020204030204" pitchFamily="34" charset="0"/>
              </a:rPr>
              <a:t>quel</a:t>
            </a:r>
            <a:r>
              <a:rPr lang="en-CA" dirty="0" smtClean="0">
                <a:latin typeface="Calibri" panose="020F0502020204030204" pitchFamily="34" charset="0"/>
              </a:rPr>
              <a:t> </a:t>
            </a:r>
            <a:r>
              <a:rPr lang="en-CA" dirty="0" err="1" smtClean="0">
                <a:latin typeface="Calibri" panose="020F0502020204030204" pitchFamily="34" charset="0"/>
              </a:rPr>
              <a:t>graphique</a:t>
            </a:r>
            <a:r>
              <a:rPr lang="en-CA" dirty="0" smtClean="0">
                <a:latin typeface="Calibri" panose="020F0502020204030204" pitchFamily="34" charset="0"/>
              </a:rPr>
              <a:t> </a:t>
            </a:r>
            <a:r>
              <a:rPr lang="en-CA" dirty="0" err="1" smtClean="0">
                <a:latin typeface="Calibri" panose="020F0502020204030204" pitchFamily="34" charset="0"/>
              </a:rPr>
              <a:t>comprend</a:t>
            </a:r>
            <a:r>
              <a:rPr lang="en-CA" dirty="0" smtClean="0">
                <a:latin typeface="Calibri" panose="020F0502020204030204" pitchFamily="34" charset="0"/>
              </a:rPr>
              <a:t> </a:t>
            </a:r>
            <a:r>
              <a:rPr lang="en-CA" dirty="0" err="1" smtClean="0">
                <a:latin typeface="Calibri" panose="020F0502020204030204" pitchFamily="34" charset="0"/>
              </a:rPr>
              <a:t>ces</a:t>
            </a:r>
            <a:r>
              <a:rPr lang="en-CA" dirty="0" smtClean="0">
                <a:latin typeface="Calibri" panose="020F0502020204030204" pitchFamily="34" charset="0"/>
              </a:rPr>
              <a:t> 3 points.</a:t>
            </a:r>
            <a:endParaRPr lang="fr-CA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70038" y="1716088"/>
          <a:ext cx="8378825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932"/>
                <a:gridCol w="2094932"/>
                <a:gridCol w="2094932"/>
                <a:gridCol w="2094932"/>
              </a:tblGrid>
              <a:tr h="382881"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Équation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x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y</a:t>
                      </a:r>
                      <a:endParaRPr lang="fr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err="1" smtClean="0"/>
                        <a:t>Coordonnées</a:t>
                      </a:r>
                      <a:endParaRPr lang="fr-CA" sz="2400" dirty="0"/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y = 3x + 3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(0,3)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(1,6)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9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0070C0"/>
                          </a:solidFill>
                        </a:rPr>
                        <a:t>(2,9)</a:t>
                      </a:r>
                      <a:endParaRPr lang="fr-CA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x + y = 3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(0,3)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(1,2)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rgbClr val="FF0000"/>
                          </a:solidFill>
                        </a:rPr>
                        <a:t>(2,1)</a:t>
                      </a:r>
                      <a:endParaRPr lang="fr-C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y = 3x - 3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-3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(0,-3)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(1,0)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2881">
                <a:tc>
                  <a:txBody>
                    <a:bodyPr/>
                    <a:lstStyle/>
                    <a:p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(2,3)</a:t>
                      </a:r>
                      <a:endParaRPr lang="fr-CA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113" y="1638300"/>
            <a:ext cx="10572750" cy="480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0538" y="614363"/>
            <a:ext cx="2976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 i="1">
                <a:latin typeface="Gill Sans MT" pitchFamily="34" charset="0"/>
              </a:rPr>
              <a:t>y = 3x + 3</a:t>
            </a:r>
          </a:p>
          <a:p>
            <a:pPr fontAlgn="t"/>
            <a:r>
              <a:rPr lang="en-CA" sz="2400">
                <a:latin typeface="Gill Sans MT" pitchFamily="34" charset="0"/>
              </a:rPr>
              <a:t>(0,3)     (1,6)       (2,9)</a:t>
            </a:r>
          </a:p>
          <a:p>
            <a:endParaRPr lang="fr-CA" sz="2400">
              <a:latin typeface="Gill Sans MT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02088" y="614363"/>
            <a:ext cx="33670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 i="1">
                <a:latin typeface="Gill Sans MT" pitchFamily="34" charset="0"/>
              </a:rPr>
              <a:t>x + y = 3</a:t>
            </a:r>
          </a:p>
          <a:p>
            <a:pPr fontAlgn="t"/>
            <a:r>
              <a:rPr lang="en-CA" sz="2400">
                <a:latin typeface="Gill Sans MT" pitchFamily="34" charset="0"/>
              </a:rPr>
              <a:t>(0,3)       (1,2)       (2,1)</a:t>
            </a:r>
          </a:p>
          <a:p>
            <a:endParaRPr lang="fr-CA" sz="2400">
              <a:latin typeface="Gill Sans MT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5738" y="706438"/>
            <a:ext cx="30162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 i="1">
                <a:latin typeface="Gill Sans MT" pitchFamily="34" charset="0"/>
              </a:rPr>
              <a:t>y = 3x – 3</a:t>
            </a:r>
          </a:p>
          <a:p>
            <a:pPr fontAlgn="t"/>
            <a:r>
              <a:rPr lang="en-CA" sz="2400">
                <a:latin typeface="Gill Sans MT" pitchFamily="34" charset="0"/>
              </a:rPr>
              <a:t>(0,-3)    (1,0)      (2,3)</a:t>
            </a:r>
          </a:p>
          <a:p>
            <a:endParaRPr lang="fr-CA">
              <a:latin typeface="Gill Sans MT" pitchFamily="34" charset="0"/>
            </a:endParaRPr>
          </a:p>
        </p:txBody>
      </p:sp>
      <p:cxnSp>
        <p:nvCxnSpPr>
          <p:cNvPr id="3" name="Curved Connector 2"/>
          <p:cNvCxnSpPr/>
          <p:nvPr/>
        </p:nvCxnSpPr>
        <p:spPr>
          <a:xfrm>
            <a:off x="2019300" y="831850"/>
            <a:ext cx="6169025" cy="982663"/>
          </a:xfrm>
          <a:prstGeom prst="curvedConnector3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841625" y="831850"/>
            <a:ext cx="1168400" cy="98266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273800" y="969963"/>
            <a:ext cx="1531938" cy="95726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graphique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 </a:t>
            </a:r>
            <a:r>
              <a:rPr lang="en-CA" cap="none" dirty="0" smtClean="0"/>
              <a:t>y = 3x – 4?</a:t>
            </a:r>
            <a:endParaRPr lang="fr-CA" cap="none" dirty="0"/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971675"/>
            <a:ext cx="3267075" cy="4314825"/>
          </a:xfrm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257675" y="1971675"/>
            <a:ext cx="7178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Gill Sans MT" pitchFamily="34" charset="0"/>
              <a:buAutoNum type="arabicPeriod"/>
            </a:pPr>
            <a:r>
              <a:rPr lang="en-CA" sz="2400">
                <a:latin typeface="Gill Sans MT" pitchFamily="34" charset="0"/>
              </a:rPr>
              <a:t>Choisis 2 points sur chaque ligne</a:t>
            </a:r>
          </a:p>
          <a:p>
            <a:pPr marL="342900" indent="-342900">
              <a:buFont typeface="Gill Sans MT" pitchFamily="34" charset="0"/>
              <a:buAutoNum type="arabicPeriod"/>
            </a:pPr>
            <a:r>
              <a:rPr lang="en-CA" sz="2400">
                <a:latin typeface="Gill Sans MT" pitchFamily="34" charset="0"/>
              </a:rPr>
              <a:t>Vérifie si ces coordonnées (valeurs de x et y) fonctionnent dans l’équation</a:t>
            </a:r>
            <a:endParaRPr lang="fr-CA" sz="240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Quel</a:t>
            </a:r>
            <a:r>
              <a:rPr lang="en-CA" dirty="0" smtClean="0"/>
              <a:t> </a:t>
            </a:r>
            <a:r>
              <a:rPr lang="en-CA" dirty="0" err="1" smtClean="0"/>
              <a:t>graphique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 </a:t>
            </a:r>
            <a:r>
              <a:rPr lang="en-CA" cap="none" dirty="0" smtClean="0"/>
              <a:t>y = 3x – 4?</a:t>
            </a:r>
            <a:endParaRPr lang="fr-CA" cap="none" dirty="0"/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971675"/>
            <a:ext cx="3267075" cy="4314825"/>
          </a:xfrm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4052888" y="2006600"/>
            <a:ext cx="3781425" cy="21224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u="sng">
                <a:latin typeface="Gill Sans MT" pitchFamily="34" charset="0"/>
              </a:rPr>
              <a:t>Ligne I</a:t>
            </a:r>
          </a:p>
          <a:p>
            <a:r>
              <a:rPr lang="en-CA" sz="2400">
                <a:latin typeface="Gill Sans MT" pitchFamily="34" charset="0"/>
              </a:rPr>
              <a:t>2 points:  (-1,-1) et (0,2)</a:t>
            </a:r>
          </a:p>
          <a:p>
            <a:endParaRPr lang="en-CA" sz="2400">
              <a:latin typeface="Gill Sans MT" pitchFamily="34" charset="0"/>
            </a:endParaRPr>
          </a:p>
          <a:p>
            <a:r>
              <a:rPr lang="en-CA" sz="2000">
                <a:latin typeface="Gill Sans MT" pitchFamily="34" charset="0"/>
              </a:rPr>
              <a:t>y = 3x – 4           y = 3x - 4</a:t>
            </a:r>
          </a:p>
          <a:p>
            <a:r>
              <a:rPr lang="en-CA" sz="2000">
                <a:latin typeface="Gill Sans MT" pitchFamily="34" charset="0"/>
              </a:rPr>
              <a:t>-1 = 3(-1) -4       2 = 3(0) - 4</a:t>
            </a:r>
          </a:p>
          <a:p>
            <a:r>
              <a:rPr lang="en-CA" sz="2000">
                <a:latin typeface="Gill Sans MT" pitchFamily="34" charset="0"/>
              </a:rPr>
              <a:t>Non                    Non</a:t>
            </a:r>
            <a:endParaRPr lang="fr-CA" sz="2000">
              <a:latin typeface="Gill Sans MT" pitchFamily="34" charset="0"/>
            </a:endParaRPr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7986713" y="2006600"/>
            <a:ext cx="3779837" cy="21224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u="sng">
                <a:latin typeface="Gill Sans MT" pitchFamily="34" charset="0"/>
              </a:rPr>
              <a:t>Ligne 2</a:t>
            </a:r>
          </a:p>
          <a:p>
            <a:r>
              <a:rPr lang="en-CA" sz="2400">
                <a:latin typeface="Gill Sans MT" pitchFamily="34" charset="0"/>
              </a:rPr>
              <a:t>2 points:  (0,0) et (1,3)</a:t>
            </a:r>
          </a:p>
          <a:p>
            <a:endParaRPr lang="en-CA" sz="2400">
              <a:latin typeface="Gill Sans MT" pitchFamily="34" charset="0"/>
            </a:endParaRPr>
          </a:p>
          <a:p>
            <a:r>
              <a:rPr lang="en-CA" sz="2000">
                <a:latin typeface="Gill Sans MT" pitchFamily="34" charset="0"/>
              </a:rPr>
              <a:t>y = 3x – 4           y = 3x - 4</a:t>
            </a:r>
          </a:p>
          <a:p>
            <a:r>
              <a:rPr lang="en-CA" sz="2000">
                <a:latin typeface="Gill Sans MT" pitchFamily="34" charset="0"/>
              </a:rPr>
              <a:t>0= 3(0) -4           3 = 3(1) - 4</a:t>
            </a:r>
          </a:p>
          <a:p>
            <a:r>
              <a:rPr lang="en-CA" sz="2000">
                <a:latin typeface="Gill Sans MT" pitchFamily="34" charset="0"/>
              </a:rPr>
              <a:t>Non                    Non</a:t>
            </a:r>
            <a:endParaRPr lang="fr-CA" sz="2000">
              <a:latin typeface="Gill Sans MT" pitchFamily="34" charset="0"/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4052888" y="4300538"/>
            <a:ext cx="3781425" cy="2124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u="sng">
                <a:latin typeface="Gill Sans MT" pitchFamily="34" charset="0"/>
              </a:rPr>
              <a:t>Ligne 3</a:t>
            </a:r>
          </a:p>
          <a:p>
            <a:r>
              <a:rPr lang="en-CA" sz="2400">
                <a:latin typeface="Gill Sans MT" pitchFamily="34" charset="0"/>
              </a:rPr>
              <a:t>2 points:  (2,2) et (0,-4)</a:t>
            </a:r>
          </a:p>
          <a:p>
            <a:endParaRPr lang="en-CA" sz="2400">
              <a:latin typeface="Gill Sans MT" pitchFamily="34" charset="0"/>
            </a:endParaRPr>
          </a:p>
          <a:p>
            <a:r>
              <a:rPr lang="en-CA" sz="2000">
                <a:latin typeface="Gill Sans MT" pitchFamily="34" charset="0"/>
              </a:rPr>
              <a:t>y = 3x – 4           y = 3x - 4</a:t>
            </a:r>
          </a:p>
          <a:p>
            <a:r>
              <a:rPr lang="en-CA" sz="2000">
                <a:latin typeface="Gill Sans MT" pitchFamily="34" charset="0"/>
              </a:rPr>
              <a:t>2= 3(2) -4           -4 = 3(0) - 4</a:t>
            </a:r>
          </a:p>
          <a:p>
            <a:r>
              <a:rPr lang="en-CA" sz="2000">
                <a:latin typeface="Gill Sans MT" pitchFamily="34" charset="0"/>
              </a:rPr>
              <a:t>OUI                   OUI</a:t>
            </a:r>
            <a:endParaRPr lang="fr-CA" sz="2000">
              <a:latin typeface="Gill Sans MT" pitchFamily="34" charset="0"/>
            </a:endParaRP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986713" y="4940300"/>
            <a:ext cx="3490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Gill Sans MT" pitchFamily="34" charset="0"/>
              </a:rPr>
              <a:t>Ligne 3 est y = 3x – 4 </a:t>
            </a:r>
            <a:endParaRPr lang="fr-CA" sz="2400" b="1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01675"/>
            <a:ext cx="11029950" cy="10144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À faire</a:t>
            </a:r>
            <a:endParaRPr lang="fr-CA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81025" y="2181225"/>
            <a:ext cx="11029950" cy="3678238"/>
          </a:xfrm>
        </p:spPr>
        <p:txBody>
          <a:bodyPr/>
          <a:lstStyle/>
          <a:p>
            <a:r>
              <a:rPr lang="fr-CA" sz="3200" smtClean="0"/>
              <a:t>p.188 #3-8, 12,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0993438" cy="14747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err="1" smtClean="0"/>
              <a:t>Ch</a:t>
            </a:r>
            <a:r>
              <a:rPr lang="en-CA" dirty="0" smtClean="0"/>
              <a:t> 4,5	Lire les </a:t>
            </a:r>
            <a:r>
              <a:rPr lang="en-CA" dirty="0" err="1" smtClean="0"/>
              <a:t>graphiques</a:t>
            </a:r>
            <a:r>
              <a:rPr lang="en-CA" dirty="0" smtClean="0"/>
              <a:t> pour </a:t>
            </a:r>
            <a:r>
              <a:rPr lang="en-CA" dirty="0" err="1" smtClean="0"/>
              <a:t>l’info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 rtlCol="0"/>
          <a:lstStyle/>
          <a:p>
            <a:pPr fontAlgn="auto">
              <a:defRPr/>
            </a:pP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110</TotalTime>
  <Words>356</Words>
  <Application>Microsoft Office PowerPoint</Application>
  <PresentationFormat>Custom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10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Gill Sans MT</vt:lpstr>
      <vt:lpstr>Arial</vt:lpstr>
      <vt:lpstr>Wingdings 2</vt:lpstr>
      <vt:lpstr>Calibri</vt:lpstr>
      <vt:lpstr>Dividend</vt:lpstr>
      <vt:lpstr>Dividend</vt:lpstr>
      <vt:lpstr>Dividend</vt:lpstr>
      <vt:lpstr>Dividend</vt:lpstr>
      <vt:lpstr>Dividend</vt:lpstr>
      <vt:lpstr>Dividend</vt:lpstr>
      <vt:lpstr>Dividend</vt:lpstr>
      <vt:lpstr>Dividend</vt:lpstr>
      <vt:lpstr>Dividend</vt:lpstr>
      <vt:lpstr>Dividend</vt:lpstr>
      <vt:lpstr>CH 4,4   TROUVER UNE ÉQUATION D’UN GRAPHIQUE</vt:lpstr>
      <vt:lpstr>OUTCOMES</vt:lpstr>
      <vt:lpstr>      ASSOCIE CHAQUE GRAPHIQUE À SON ÉQUATION </vt:lpstr>
      <vt:lpstr>1. UTILISE L’ÉQUATION POUR TROUVER 3 POINTS POUR CHAQUE ÉQUATION. 2. DÉCIDE QUEL GRAPHIQUE COMPREND CES 3 POINTS.</vt:lpstr>
      <vt:lpstr>Slide 5</vt:lpstr>
      <vt:lpstr>QUEL GRAPHIQUE EST  y = 3x – 4?</vt:lpstr>
      <vt:lpstr>QUEL GRAPHIQUE EST  y = 3x – 4?</vt:lpstr>
      <vt:lpstr>À FAIRE</vt:lpstr>
      <vt:lpstr>CH 4,5 LIRE LES GRAPHIQUES POUR L’INFO</vt:lpstr>
      <vt:lpstr>OUTCOMES</vt:lpstr>
      <vt:lpstr>P.193 – JENNA A EMPRUNTÉ DE L’ARGENT DE SES PARENTS.  ELLE FAIT DES REMBOURSEMENTS CHAQUE SEMAINE.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4,5   Trouver une Équation d’un Graphique</dc:title>
  <dc:creator>Lori Purcell</dc:creator>
  <cp:lastModifiedBy>User</cp:lastModifiedBy>
  <cp:revision>9</cp:revision>
  <dcterms:created xsi:type="dcterms:W3CDTF">2016-01-14T02:22:42Z</dcterms:created>
  <dcterms:modified xsi:type="dcterms:W3CDTF">2016-01-14T16:28:56Z</dcterms:modified>
</cp:coreProperties>
</file>