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58" r:id="rId4"/>
    <p:sldId id="259" r:id="rId5"/>
    <p:sldId id="265" r:id="rId6"/>
    <p:sldId id="260" r:id="rId7"/>
    <p:sldId id="261" r:id="rId8"/>
    <p:sldId id="267" r:id="rId9"/>
    <p:sldId id="266" r:id="rId10"/>
    <p:sldId id="263" r:id="rId11"/>
    <p:sldId id="262" r:id="rId12"/>
    <p:sldId id="264" r:id="rId13"/>
    <p:sldId id="268" r:id="rId14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850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08" y="-103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EB7D09-0538-4B50-9901-C9EAA30DD1B5}" type="datetimeFigureOut">
              <a:rPr lang="en-CA"/>
              <a:pPr/>
              <a:t>08/01/2016</a:t>
            </a:fld>
            <a:endParaRPr lang="en-CA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CA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2FD68C3-70C0-4100-BC00-A0DD5CF8F6A9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1D79CF-5741-4B4E-A17B-B06CFCDBCBAD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4B0D20-49D3-4B68-B73F-1D0BC8836E3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AA7037-0A84-4BBF-98F2-6EDE89480F5D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35864D-71B7-4786-8678-F53442352C1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9DDAA-FB4D-448C-AD63-B94FDE20BE52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C9EAFE-01A0-433E-9E6A-508C58AAEBB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A5A626-66ED-458B-90C6-650AB034D5B5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A412AF-A446-48C5-BB57-A4EB7AAFBC0D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985C10-B674-4C86-A500-4433D7F2A7FB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274651-F851-4546-BF70-57009BFB72F7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3903C8-8A7E-461B-BDEB-E32C074FE8EE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BA522-0157-4FA3-B918-0E7901BC4116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80498-63B7-43D5-B3FA-481DEF43EAF7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688E7-DAE9-49A0-85ED-6D180400CB7E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7567B2-6899-4064-974E-AD86D21AEDF0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6C0E57-E058-4C7F-A8F2-DC881F37CE95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2F094E-56BD-45D3-BEBE-514D679993C2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D71BF-F52B-48D0-B73C-E2380813D94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B2C13E-9830-48F7-8DB0-13E08CA8429B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7C9102-D841-408F-90A7-962234084A69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1047B-3A34-4D3D-9163-95677691A404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112007-085C-45A4-8349-B9669E129D4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27B08D-0424-4255-90FE-7D530FFD4DC0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7FC47-189F-4296-A2E1-D6F747AF15EC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fr-CA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927FDB0-B42C-4DB2-9218-F2B3142690C0}" type="datetimeFigureOut">
              <a:rPr lang="fr-CA"/>
              <a:pPr>
                <a:defRPr/>
              </a:pPr>
              <a:t>2016-01-08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1633FF7-81C6-426E-900F-AFB31A9D3891}" type="slidenum">
              <a:rPr lang="fr-CA"/>
              <a:pPr>
                <a:defRPr/>
              </a:pPr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r-CA" smtClean="0"/>
              <a:t>Ch 4.2</a:t>
            </a:r>
          </a:p>
        </p:txBody>
      </p:sp>
      <p:sp>
        <p:nvSpPr>
          <p:cNvPr id="14338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r-CA" sz="4000" smtClean="0"/>
              <a:t>Les graphiques des relations li</a:t>
            </a:r>
            <a:r>
              <a:rPr lang="en-CA" sz="4000" smtClean="0"/>
              <a:t>néaires</a:t>
            </a:r>
            <a:endParaRPr lang="fr-CA" sz="4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Les lignes obliques (diagonales)</a:t>
            </a:r>
            <a:endParaRPr lang="fr-CA" smtClean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smtClean="0"/>
          </a:p>
        </p:txBody>
      </p:sp>
      <p:sp>
        <p:nvSpPr>
          <p:cNvPr id="23556" name="AutoShape 4" descr="Image result for linear graphs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3558" name="AutoShape 6" descr="Image result for linear graph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3560" name="AutoShape 8" descr="Image result for linear graph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sp>
        <p:nvSpPr>
          <p:cNvPr id="23562" name="AutoShape 10" descr="1H3rKDdhGHbzrAAAAAElFTkSuQmCC"/>
          <p:cNvSpPr>
            <a:spLocks noChangeAspect="1" noChangeArrowheads="1"/>
          </p:cNvSpPr>
          <p:nvPr/>
        </p:nvSpPr>
        <p:spPr bwMode="auto">
          <a:xfrm>
            <a:off x="4976813" y="2066925"/>
            <a:ext cx="2238375" cy="272415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3564" name="Picture 1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35263" y="1927225"/>
            <a:ext cx="3497262" cy="424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Les lignes horizontales/ verticales x=a, y=a</a:t>
            </a:r>
            <a:endParaRPr lang="fr-CA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>
          <a:xfrm>
            <a:off x="838200" y="1801813"/>
            <a:ext cx="10515600" cy="4351337"/>
          </a:xfrm>
        </p:spPr>
        <p:txBody>
          <a:bodyPr/>
          <a:lstStyle/>
          <a:p>
            <a:pPr eaLnBrk="1" hangingPunct="1"/>
            <a:endParaRPr lang="fr-CA" smtClean="0"/>
          </a:p>
        </p:txBody>
      </p:sp>
      <p:sp>
        <p:nvSpPr>
          <p:cNvPr id="24580" name="AutoShape 4" descr="Image result for x=3 graph line"/>
          <p:cNvSpPr>
            <a:spLocks noChangeAspect="1" noChangeArrowheads="1"/>
          </p:cNvSpPr>
          <p:nvPr/>
        </p:nvSpPr>
        <p:spPr bwMode="auto">
          <a:xfrm>
            <a:off x="155575" y="46038"/>
            <a:ext cx="304800" cy="304800"/>
          </a:xfrm>
          <a:prstGeom prst="rect">
            <a:avLst/>
          </a:prstGeom>
          <a:noFill/>
        </p:spPr>
        <p:txBody>
          <a:bodyPr/>
          <a:lstStyle/>
          <a:p>
            <a:endParaRPr lang="en-US"/>
          </a:p>
        </p:txBody>
      </p:sp>
      <p:pic>
        <p:nvPicPr>
          <p:cNvPr id="24582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62063" y="1952625"/>
            <a:ext cx="4133850" cy="3281363"/>
          </a:xfrm>
          <a:prstGeom prst="rect">
            <a:avLst/>
          </a:prstGeom>
          <a:noFill/>
        </p:spPr>
      </p:pic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43650" y="2078038"/>
            <a:ext cx="3235325" cy="3143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Interpolation/ Extrapolation d’un graphique</a:t>
            </a:r>
            <a:endParaRPr lang="fr-CA" smtClean="0"/>
          </a:p>
        </p:txBody>
      </p:sp>
      <p:sp>
        <p:nvSpPr>
          <p:cNvPr id="25604" name="Rectangle 4"/>
          <p:cNvSpPr>
            <a:spLocks noGrp="1"/>
          </p:cNvSpPr>
          <p:nvPr>
            <p:ph type="body" idx="4294967295"/>
          </p:nvPr>
        </p:nvSpPr>
        <p:spPr>
          <a:xfrm>
            <a:off x="838200" y="1454150"/>
            <a:ext cx="10515600" cy="4722813"/>
          </a:xfrm>
        </p:spPr>
        <p:txBody>
          <a:bodyPr/>
          <a:lstStyle/>
          <a:p>
            <a:r>
              <a:rPr lang="en-CA" b="1" smtClean="0"/>
              <a:t>Extrapolation:</a:t>
            </a:r>
            <a:r>
              <a:rPr lang="en-CA" smtClean="0"/>
              <a:t> continuer un graphique pour trouver un point plus loin</a:t>
            </a:r>
          </a:p>
          <a:p>
            <a:r>
              <a:rPr lang="en-CA" b="1" smtClean="0"/>
              <a:t>Interpolation:</a:t>
            </a:r>
            <a:r>
              <a:rPr lang="en-CA" smtClean="0"/>
              <a:t> lire un point sur un graphique qui est entre 2 points</a:t>
            </a:r>
          </a:p>
          <a:p>
            <a:pPr>
              <a:buFont typeface="Arial" charset="0"/>
              <a:buNone/>
            </a:pPr>
            <a:endParaRPr lang="en-CA" smtClean="0"/>
          </a:p>
        </p:txBody>
      </p:sp>
      <p:pic>
        <p:nvPicPr>
          <p:cNvPr id="2560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62050" y="3014663"/>
            <a:ext cx="4195763" cy="3273425"/>
          </a:xfrm>
          <a:prstGeom prst="rect">
            <a:avLst/>
          </a:prstGeom>
          <a:noFill/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081963" y="2381250"/>
            <a:ext cx="2936875" cy="406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À faire</a:t>
            </a:r>
          </a:p>
        </p:txBody>
      </p:sp>
      <p:sp>
        <p:nvSpPr>
          <p:cNvPr id="286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mtClean="0"/>
              <a:t>p.171 #11, 13, 16</a:t>
            </a:r>
          </a:p>
          <a:p>
            <a:r>
              <a:rPr lang="en-CA" smtClean="0"/>
              <a:t>Problème – règle de 4</a:t>
            </a:r>
          </a:p>
          <a:p>
            <a:r>
              <a:rPr lang="en-CA" smtClean="0"/>
              <a:t>Evaluation 4.2</a:t>
            </a:r>
          </a:p>
          <a:p>
            <a:endParaRPr lang="en-CA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fr-CA" smtClean="0"/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4000" b="1" smtClean="0"/>
              <a:t>RR02 </a:t>
            </a:r>
            <a:r>
              <a:rPr lang="en-US" sz="4000" smtClean="0"/>
              <a:t>Les élèves doivent tracer le graphique d’une relation linéaire, l’analyser et faire des interpolations et des extrapolations pour résoudre des problèmes</a:t>
            </a:r>
            <a:r>
              <a:rPr lang="en-US" smtClean="0"/>
              <a:t>.</a:t>
            </a:r>
            <a:endParaRPr lang="fr-CA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Vocab</a:t>
            </a:r>
            <a:endParaRPr lang="fr-CA" smtClean="0"/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Graphique croissant vs décroissant</a:t>
            </a:r>
          </a:p>
          <a:p>
            <a:pPr eaLnBrk="1" hangingPunct="1">
              <a:buFont typeface="Arial" charset="0"/>
              <a:buNone/>
            </a:pPr>
            <a:endParaRPr lang="fr-CA" smtClean="0"/>
          </a:p>
        </p:txBody>
      </p:sp>
      <p:pic>
        <p:nvPicPr>
          <p:cNvPr id="16387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24150" y="2867025"/>
            <a:ext cx="4843463" cy="184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Vocab</a:t>
            </a:r>
            <a:endParaRPr lang="fr-CA" smtClean="0"/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CA" b="1" smtClean="0"/>
              <a:t>Données discrètes</a:t>
            </a:r>
            <a:r>
              <a:rPr lang="en-CA" smtClean="0"/>
              <a:t> (seulement certains points sont possibles) </a:t>
            </a:r>
            <a:r>
              <a:rPr lang="en-CA" u="sng" smtClean="0"/>
              <a:t>vs</a:t>
            </a:r>
            <a:r>
              <a:rPr lang="en-CA" smtClean="0"/>
              <a:t> </a:t>
            </a:r>
          </a:p>
          <a:p>
            <a:pPr eaLnBrk="1" hangingPunct="1"/>
            <a:r>
              <a:rPr lang="en-CA" b="1" smtClean="0"/>
              <a:t>Données continues</a:t>
            </a:r>
            <a:r>
              <a:rPr lang="en-CA" smtClean="0"/>
              <a:t> (tout point est possible, même les nombres décimaux)</a:t>
            </a:r>
            <a:endParaRPr lang="fr-CA" smtClean="0"/>
          </a:p>
        </p:txBody>
      </p:sp>
      <p:pic>
        <p:nvPicPr>
          <p:cNvPr id="17411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78663" y="3033713"/>
            <a:ext cx="3248025" cy="3398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AutoShape 6" descr="9k="/>
          <p:cNvSpPr>
            <a:spLocks noChangeAspect="1" noChangeArrowheads="1"/>
          </p:cNvSpPr>
          <p:nvPr/>
        </p:nvSpPr>
        <p:spPr bwMode="auto">
          <a:xfrm>
            <a:off x="3729038" y="1447800"/>
            <a:ext cx="4733925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7413" name="Picture 8" descr="Image result for discrete vs continuous grap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57513" y="3402013"/>
            <a:ext cx="2251075" cy="260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Vocab</a:t>
            </a:r>
            <a:endParaRPr lang="fr-CA" smtClean="0"/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r-CA" b="1" smtClean="0"/>
              <a:t>Variable dépendante </a:t>
            </a:r>
            <a:r>
              <a:rPr lang="fr-CA" b="1" u="sng" smtClean="0"/>
              <a:t>vs</a:t>
            </a:r>
            <a:r>
              <a:rPr lang="fr-CA" b="1" smtClean="0"/>
              <a:t>. indépendante</a:t>
            </a:r>
            <a:r>
              <a:rPr lang="fr-CA" smtClean="0"/>
              <a:t>: la variable dépendante dépend sur (est influencée par) la variable indépendante</a:t>
            </a:r>
          </a:p>
          <a:p>
            <a:pPr marL="742950" lvl="1" indent="-285750" eaLnBrk="1" hangingPunct="1"/>
            <a:r>
              <a:rPr lang="fr-CA" smtClean="0"/>
              <a:t>En science, c’est la variable indépendante qu’on manipule et la variable dépendante qu’on mesure</a:t>
            </a:r>
          </a:p>
          <a:p>
            <a:pPr eaLnBrk="1" hangingPunct="1"/>
            <a:r>
              <a:rPr lang="fr-CA" smtClean="0"/>
              <a:t>Pour un graphique, la variable indépendante va toujours sur l’axe x (horizontal) et la variable dépendante va sur l’axe y (vertical)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Comment déterminer si une relation est linéaire d’une table de valeurs</a:t>
            </a:r>
            <a:endParaRPr lang="fr-CA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smtClean="0"/>
          </a:p>
        </p:txBody>
      </p:sp>
      <p:pic>
        <p:nvPicPr>
          <p:cNvPr id="19459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8" y="1801813"/>
            <a:ext cx="4713287" cy="213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063" y="3917950"/>
            <a:ext cx="2449512" cy="2711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1" name="Picture 6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875838" y="2043113"/>
            <a:ext cx="1050925" cy="354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2" name="Picture 7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686550" y="1909763"/>
            <a:ext cx="309245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3" name="Picture 8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003550" y="4157663"/>
            <a:ext cx="3840163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Comment déterminer si une relation est linéaire d’un graphique</a:t>
            </a:r>
            <a:endParaRPr lang="fr-CA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fr-CA" smtClean="0"/>
          </a:p>
        </p:txBody>
      </p:sp>
      <p:sp>
        <p:nvSpPr>
          <p:cNvPr id="20483" name="AutoShape 4" descr="Image result for linear vs non linear graphs"/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484" name="AutoShape 6" descr="Image result for linear vs non linear graphs"/>
          <p:cNvSpPr>
            <a:spLocks noChangeAspect="1" noChangeArrowheads="1"/>
          </p:cNvSpPr>
          <p:nvPr/>
        </p:nvSpPr>
        <p:spPr bwMode="auto">
          <a:xfrm>
            <a:off x="144463" y="46038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20485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90738" y="2049463"/>
            <a:ext cx="7204075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Faire un graphique d’une table de valeurs</a:t>
            </a:r>
          </a:p>
        </p:txBody>
      </p:sp>
      <p:sp>
        <p:nvSpPr>
          <p:cNvPr id="21506" name="Rectangle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Utilise l’équation et les valeurs x de -3 à 3 dans une table de valeurs</a:t>
            </a:r>
          </a:p>
          <a:p>
            <a:pPr eaLnBrk="1" hangingPunct="1"/>
            <a:r>
              <a:rPr lang="en-CA" smtClean="0"/>
              <a:t>Remplace le “x” dans l’équation avec -3 à 3. La réponse = la valeur y.</a:t>
            </a:r>
          </a:p>
          <a:p>
            <a:pPr eaLnBrk="1" hangingPunct="1"/>
            <a:r>
              <a:rPr lang="en-CA" smtClean="0"/>
              <a:t>Ces valeurs de x et y sont les coordonnées pour le graphique (toujours dans le format </a:t>
            </a:r>
            <a:r>
              <a:rPr lang="en-CA" b="1" i="1" smtClean="0"/>
              <a:t>(x,y)</a:t>
            </a:r>
            <a:r>
              <a:rPr lang="en-CA" smtClean="0"/>
              <a:t> )</a:t>
            </a:r>
          </a:p>
          <a:p>
            <a:pPr eaLnBrk="1" hangingPunct="1">
              <a:buFont typeface="Arial" charset="0"/>
              <a:buNone/>
            </a:pPr>
            <a:endParaRPr lang="en-CA" smtClean="0"/>
          </a:p>
        </p:txBody>
      </p:sp>
      <p:graphicFrame>
        <p:nvGraphicFramePr>
          <p:cNvPr id="24619" name="Group 43"/>
          <p:cNvGraphicFramePr>
            <a:graphicFrameLocks noGrp="1"/>
          </p:cNvGraphicFramePr>
          <p:nvPr>
            <p:ph sz="half" idx="2"/>
          </p:nvPr>
        </p:nvGraphicFramePr>
        <p:xfrm>
          <a:off x="7643813" y="2597150"/>
          <a:ext cx="3467100" cy="3962400"/>
        </p:xfrm>
        <a:graphic>
          <a:graphicData uri="http://schemas.openxmlformats.org/drawingml/2006/table">
            <a:tbl>
              <a:tblPr/>
              <a:tblGrid>
                <a:gridCol w="1733550"/>
                <a:gridCol w="1733550"/>
              </a:tblGrid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 x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 -3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3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53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968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en-CA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1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CA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36" name="Text Box 38"/>
          <p:cNvSpPr txBox="1">
            <a:spLocks noChangeArrowheads="1"/>
          </p:cNvSpPr>
          <p:nvPr/>
        </p:nvSpPr>
        <p:spPr bwMode="auto">
          <a:xfrm>
            <a:off x="8386763" y="1685925"/>
            <a:ext cx="27146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200" b="1"/>
              <a:t>y = 3x - 2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CA" smtClean="0"/>
              <a:t>À faire</a:t>
            </a:r>
          </a:p>
        </p:txBody>
      </p:sp>
      <p:sp>
        <p:nvSpPr>
          <p:cNvPr id="225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CA" smtClean="0"/>
              <a:t>p.170 #4,5,6,7(c,d),8,10(c,f), 17 (choisis 2)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534</TotalTime>
  <Words>246</Words>
  <Application>Microsoft Office PowerPoint</Application>
  <PresentationFormat>Custom</PresentationFormat>
  <Paragraphs>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 Light</vt:lpstr>
      <vt:lpstr>Calibri</vt:lpstr>
      <vt:lpstr>Office Theme</vt:lpstr>
      <vt:lpstr>Ch 4.2</vt:lpstr>
      <vt:lpstr>Slide 2</vt:lpstr>
      <vt:lpstr>Vocab</vt:lpstr>
      <vt:lpstr>Vocab</vt:lpstr>
      <vt:lpstr>Vocab</vt:lpstr>
      <vt:lpstr>Comment déterminer si une relation est linéaire d’une table de valeurs</vt:lpstr>
      <vt:lpstr>Comment déterminer si une relation est linéaire d’un graphique</vt:lpstr>
      <vt:lpstr>Faire un graphique d’une table de valeurs</vt:lpstr>
      <vt:lpstr>À faire</vt:lpstr>
      <vt:lpstr>Les lignes obliques (diagonales)</vt:lpstr>
      <vt:lpstr>Les lignes horizontales/ verticales x=a, y=a</vt:lpstr>
      <vt:lpstr>Interpolation/ Extrapolation d’un graphique</vt:lpstr>
      <vt:lpstr>À faire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 4.2</dc:title>
  <dc:creator>Lori Purcell</dc:creator>
  <cp:lastModifiedBy>User</cp:lastModifiedBy>
  <cp:revision>5</cp:revision>
  <dcterms:created xsi:type="dcterms:W3CDTF">2016-01-06T03:29:07Z</dcterms:created>
  <dcterms:modified xsi:type="dcterms:W3CDTF">2016-01-08T13:55:02Z</dcterms:modified>
</cp:coreProperties>
</file>