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6" r:id="rId1"/>
  </p:sldMasterIdLst>
  <p:sldIdLst>
    <p:sldId id="256" r:id="rId2"/>
    <p:sldId id="257" r:id="rId3"/>
    <p:sldId id="273" r:id="rId4"/>
    <p:sldId id="275" r:id="rId5"/>
    <p:sldId id="276" r:id="rId6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7" d="100"/>
          <a:sy n="67" d="100"/>
        </p:scale>
        <p:origin x="-102" y="-10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8"/>
          <p:cNvGrpSpPr>
            <a:grpSpLocks/>
          </p:cNvGrpSpPr>
          <p:nvPr/>
        </p:nvGrpSpPr>
        <p:grpSpPr bwMode="auto">
          <a:xfrm>
            <a:off x="546100" y="-4763"/>
            <a:ext cx="5014913" cy="6862763"/>
            <a:chOff x="2928938" y="-4763"/>
            <a:chExt cx="5014912" cy="6862763"/>
          </a:xfrm>
        </p:grpSpPr>
        <p:sp>
          <p:nvSpPr>
            <p:cNvPr id="5" name="Freeform 6"/>
            <p:cNvSpPr>
              <a:spLocks/>
            </p:cNvSpPr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>
                <a:gd name="T0" fmla="*/ 0 w 670"/>
                <a:gd name="T1" fmla="*/ 0 h 1753"/>
                <a:gd name="T2" fmla="*/ 670 w 670"/>
                <a:gd name="T3" fmla="*/ 1753 h 1753"/>
              </a:gdLst>
              <a:ahLst/>
              <a:cxnLst>
                <a:cxn ang="0">
                  <a:pos x="0" y="1696"/>
                </a:cxn>
                <a:cxn ang="0">
                  <a:pos x="225" y="1753"/>
                </a:cxn>
                <a:cxn ang="0">
                  <a:pos x="670" y="0"/>
                </a:cxn>
                <a:cxn ang="0">
                  <a:pos x="430" y="0"/>
                </a:cxn>
                <a:cxn ang="0">
                  <a:pos x="0" y="1696"/>
                </a:cxn>
              </a:cxnLst>
              <a:rect l="T0" t="T1" r="T2" b="T3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" name="Freeform 7"/>
            <p:cNvSpPr/>
            <p:nvPr/>
          </p:nvSpPr>
          <p:spPr bwMode="auto">
            <a:xfrm>
              <a:off x="2928938" y="-4763"/>
              <a:ext cx="1035050" cy="2673351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7" name="Freeform 9"/>
            <p:cNvSpPr/>
            <p:nvPr/>
          </p:nvSpPr>
          <p:spPr bwMode="auto">
            <a:xfrm>
              <a:off x="2928938" y="2582863"/>
              <a:ext cx="2693987" cy="4275137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8" name="Freeform 10"/>
            <p:cNvSpPr/>
            <p:nvPr/>
          </p:nvSpPr>
          <p:spPr bwMode="auto">
            <a:xfrm>
              <a:off x="3371851" y="2692400"/>
              <a:ext cx="3332161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9" name="Freeform 11"/>
            <p:cNvSpPr/>
            <p:nvPr/>
          </p:nvSpPr>
          <p:spPr bwMode="auto">
            <a:xfrm>
              <a:off x="3367088" y="2687638"/>
              <a:ext cx="4576762" cy="4170362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0" name="Freeform 12"/>
            <p:cNvSpPr/>
            <p:nvPr/>
          </p:nvSpPr>
          <p:spPr bwMode="auto">
            <a:xfrm>
              <a:off x="2928938" y="2578100"/>
              <a:ext cx="3584574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901C86-3A7E-46F1-8DB2-26F5CFE140E2}" type="datetimeFigureOut">
              <a:rPr lang="fr-CA"/>
              <a:pPr>
                <a:defRPr/>
              </a:pPr>
              <a:t>2015-11-30</a:t>
            </a:fld>
            <a:endParaRPr lang="fr-CA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3" y="5883275"/>
            <a:ext cx="432435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3A1C8E-BF66-4238-A2F3-085789B3A313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D3E2C-6FA3-4C37-AF4D-910F88499CFB}" type="datetimeFigureOut">
              <a:rPr lang="fr-CA"/>
              <a:pPr>
                <a:defRPr/>
              </a:pPr>
              <a:t>2015-11-30</a:t>
            </a:fld>
            <a:endParaRPr lang="fr-CA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DDD52E-D1F4-4EF0-9ED5-4EE6DAC4701D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B7C687-740D-40D6-ACC1-E90A9B411CD5}" type="datetimeFigureOut">
              <a:rPr lang="fr-CA"/>
              <a:pPr>
                <a:defRPr/>
              </a:pPr>
              <a:t>2015-11-30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76239A-3C0C-4799-B284-68FA3AD48AA5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13"/>
          <p:cNvSpPr txBox="1"/>
          <p:nvPr/>
        </p:nvSpPr>
        <p:spPr>
          <a:xfrm>
            <a:off x="1598613" y="863600"/>
            <a:ext cx="609600" cy="584200"/>
          </a:xfrm>
          <a:prstGeom prst="rect">
            <a:avLst/>
          </a:prstGeom>
        </p:spPr>
        <p:txBody>
          <a:bodyPr anchor="ctr"/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en-US" sz="8000" dirty="0">
                <a:effectLst/>
                <a:latin typeface="+mn-lt"/>
                <a:cs typeface="+mn-cs"/>
              </a:rPr>
              <a:t>“</a:t>
            </a:r>
          </a:p>
        </p:txBody>
      </p:sp>
      <p:sp>
        <p:nvSpPr>
          <p:cNvPr id="6" name="TextBox 14"/>
          <p:cNvSpPr txBox="1"/>
          <p:nvPr/>
        </p:nvSpPr>
        <p:spPr>
          <a:xfrm>
            <a:off x="10893425" y="2819400"/>
            <a:ext cx="609600" cy="584200"/>
          </a:xfrm>
          <a:prstGeom prst="rect">
            <a:avLst/>
          </a:prstGeom>
        </p:spPr>
        <p:txBody>
          <a:bodyPr anchor="ctr"/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algn="r" fontAlgn="auto">
              <a:spcAft>
                <a:spcPts val="0"/>
              </a:spcAft>
              <a:defRPr/>
            </a:pPr>
            <a:r>
              <a:rPr lang="en-US" sz="8000" dirty="0">
                <a:effectLst/>
                <a:latin typeface="+mn-lt"/>
                <a:cs typeface="+mn-cs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A70B9A-DAC9-4A43-93E2-6934E0914E25}" type="datetimeFigureOut">
              <a:rPr lang="fr-CA"/>
              <a:pPr>
                <a:defRPr/>
              </a:pPr>
              <a:t>2015-11-30</a:t>
            </a:fld>
            <a:endParaRPr lang="fr-CA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1339AD-7B4E-48B3-99F6-4414F790D2CA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595B5C-14DA-464B-BB56-0B7FCE529FAB}" type="datetimeFigureOut">
              <a:rPr lang="fr-CA"/>
              <a:pPr>
                <a:defRPr/>
              </a:pPr>
              <a:t>2015-11-30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18F874-68AE-43A6-B458-8427E45A7559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13"/>
          <p:cNvSpPr txBox="1"/>
          <p:nvPr/>
        </p:nvSpPr>
        <p:spPr>
          <a:xfrm>
            <a:off x="1598613" y="863600"/>
            <a:ext cx="609600" cy="584200"/>
          </a:xfrm>
          <a:prstGeom prst="rect">
            <a:avLst/>
          </a:prstGeom>
        </p:spPr>
        <p:txBody>
          <a:bodyPr anchor="ctr"/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en-US" sz="8000" dirty="0">
                <a:effectLst/>
                <a:latin typeface="+mn-lt"/>
                <a:cs typeface="+mn-cs"/>
              </a:rPr>
              <a:t>“</a:t>
            </a:r>
          </a:p>
        </p:txBody>
      </p:sp>
      <p:sp>
        <p:nvSpPr>
          <p:cNvPr id="6" name="TextBox 14"/>
          <p:cNvSpPr txBox="1"/>
          <p:nvPr/>
        </p:nvSpPr>
        <p:spPr>
          <a:xfrm>
            <a:off x="10893425" y="2819400"/>
            <a:ext cx="609600" cy="584200"/>
          </a:xfrm>
          <a:prstGeom prst="rect">
            <a:avLst/>
          </a:prstGeom>
        </p:spPr>
        <p:txBody>
          <a:bodyPr anchor="ctr"/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algn="r" fontAlgn="auto">
              <a:spcAft>
                <a:spcPts val="0"/>
              </a:spcAft>
              <a:defRPr/>
            </a:pPr>
            <a:r>
              <a:rPr lang="en-US" sz="8000" dirty="0">
                <a:effectLst/>
                <a:latin typeface="+mn-lt"/>
                <a:cs typeface="+mn-cs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606AA9-3D23-4BA0-994E-9686B945A755}" type="datetimeFigureOut">
              <a:rPr lang="fr-CA"/>
              <a:pPr>
                <a:defRPr/>
              </a:pPr>
              <a:t>2015-11-30</a:t>
            </a:fld>
            <a:endParaRPr lang="fr-CA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D210D4-FFC4-4490-89E7-C17089BA431F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rtlCol="0">
            <a:normAutofit/>
          </a:bodyPr>
          <a:lstStyle>
            <a:lvl1pPr>
              <a:defRPr lang="en-US" b="0" dirty="0"/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6A104F-A10B-43A4-95D3-2611FB87D5C3}" type="datetimeFigureOut">
              <a:rPr lang="fr-CA"/>
              <a:pPr>
                <a:defRPr/>
              </a:pPr>
              <a:t>2015-11-30</a:t>
            </a:fld>
            <a:endParaRPr lang="fr-CA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88475C-A256-42D2-996B-A0FCE5F7FB29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66307C-39DF-4100-8835-00D758A32AC9}" type="datetimeFigureOut">
              <a:rPr lang="fr-CA"/>
              <a:pPr>
                <a:defRPr/>
              </a:pPr>
              <a:t>2015-11-30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68FB73-6309-4DD8-AE88-C0FB13E2A1FA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EAAF65-CC72-4026-895E-FCE0E374A8E9}" type="datetimeFigureOut">
              <a:rPr lang="fr-CA"/>
              <a:pPr>
                <a:defRPr/>
              </a:pPr>
              <a:t>2015-11-30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E4D602-8397-4C22-9A1E-3840C0C216EC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EEC279-F770-4F7C-A08E-895000489EFB}" type="datetimeFigureOut">
              <a:rPr lang="fr-CA"/>
              <a:pPr>
                <a:defRPr/>
              </a:pPr>
              <a:t>2015-11-30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2163" y="5867400"/>
            <a:ext cx="55086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7361A8-2C41-4ABC-811B-BF55B643F93E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38DEAF-7B77-4746-BBA2-9F755C35DEB8}" type="datetimeFigureOut">
              <a:rPr lang="fr-CA"/>
              <a:pPr>
                <a:defRPr/>
              </a:pPr>
              <a:t>2015-11-30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271CFC-A151-41B5-8A18-FA5BAF7427D8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F88C9D-19A0-484D-8BC3-C40B623100BF}" type="datetimeFigureOut">
              <a:rPr lang="fr-CA"/>
              <a:pPr>
                <a:defRPr/>
              </a:pPr>
              <a:t>2015-11-30</a:t>
            </a:fld>
            <a:endParaRPr lang="fr-CA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DAEFE4-DA89-4404-ACBF-E32E209D858F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2DAC15-93D5-4E76-8CAF-661FFD54585C}" type="datetimeFigureOut">
              <a:rPr lang="fr-CA"/>
              <a:pPr>
                <a:defRPr/>
              </a:pPr>
              <a:t>2015-11-30</a:t>
            </a:fld>
            <a:endParaRPr lang="fr-CA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F8F52B-4B27-4428-9624-B32BEAF93BAC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F8A126-2568-4BC9-BE1F-E0ACF6F67411}" type="datetimeFigureOut">
              <a:rPr lang="fr-CA"/>
              <a:pPr>
                <a:defRPr/>
              </a:pPr>
              <a:t>2015-11-30</a:t>
            </a:fld>
            <a:endParaRPr lang="fr-CA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F9EAC6-F665-4A8D-94E4-8025783060D5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4365BE-2AFB-43A9-96E7-A5B57B38BA60}" type="datetimeFigureOut">
              <a:rPr lang="fr-CA"/>
              <a:pPr>
                <a:defRPr/>
              </a:pPr>
              <a:t>2015-11-30</a:t>
            </a:fld>
            <a:endParaRPr lang="fr-CA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F9B452-65DE-4F43-A574-F64BE6036647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D9CE52-AE10-4F66-A2CA-50CBB23C54BD}" type="datetimeFigureOut">
              <a:rPr lang="fr-CA"/>
              <a:pPr>
                <a:defRPr/>
              </a:pPr>
              <a:t>2015-11-30</a:t>
            </a:fld>
            <a:endParaRPr lang="fr-CA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96708A-4695-4799-BC33-9E2E67AABFF8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BA51FD-F7AC-450B-A821-8B29CCCC4E20}" type="datetimeFigureOut">
              <a:rPr lang="fr-CA"/>
              <a:pPr>
                <a:defRPr/>
              </a:pPr>
              <a:t>2015-11-30</a:t>
            </a:fld>
            <a:endParaRPr lang="fr-CA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635644-D4F8-4897-9AED-28BF2448E15A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6"/>
          <p:cNvGrpSpPr>
            <a:grpSpLocks/>
          </p:cNvGrpSpPr>
          <p:nvPr/>
        </p:nvGrpSpPr>
        <p:grpSpPr bwMode="auto">
          <a:xfrm>
            <a:off x="150813" y="0"/>
            <a:ext cx="2436812" cy="6858000"/>
            <a:chOff x="1320800" y="0"/>
            <a:chExt cx="2436813" cy="6858001"/>
          </a:xfrm>
        </p:grpSpPr>
        <p:sp>
          <p:nvSpPr>
            <p:cNvPr id="1032" name="Freeform 6"/>
            <p:cNvSpPr>
              <a:spLocks/>
            </p:cNvSpPr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>
                <a:gd name="T0" fmla="*/ 0 w 707"/>
                <a:gd name="T1" fmla="*/ 0 h 3357"/>
                <a:gd name="T2" fmla="*/ 707 w 707"/>
                <a:gd name="T3" fmla="*/ 3357 h 3357"/>
              </a:gdLst>
              <a:ahLst/>
              <a:cxnLst>
                <a:cxn ang="0">
                  <a:pos x="0" y="3330"/>
                </a:cxn>
                <a:cxn ang="0">
                  <a:pos x="156" y="3357"/>
                </a:cxn>
                <a:cxn ang="0">
                  <a:pos x="707" y="0"/>
                </a:cxn>
                <a:cxn ang="0">
                  <a:pos x="547" y="0"/>
                </a:cxn>
                <a:cxn ang="0">
                  <a:pos x="0" y="3330"/>
                </a:cxn>
              </a:cxnLst>
              <a:rect l="T0" t="T1" r="T2" b="T3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1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1"/>
              <a:ext cx="1228726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7" y="5291139"/>
              <a:ext cx="1495426" cy="1566862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7" y="5286376"/>
              <a:ext cx="2130426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1"/>
              <a:ext cx="1695451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1484313" y="685800"/>
            <a:ext cx="10018712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484313" y="2667000"/>
            <a:ext cx="10018712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963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b="0" i="0" smtClean="0">
                <a:solidFill>
                  <a:schemeClr val="tx1"/>
                </a:solidFill>
                <a:effectLst/>
                <a:latin typeface="+mn-lt"/>
                <a:cs typeface="+mn-cs"/>
              </a:defRPr>
            </a:lvl1pPr>
          </a:lstStyle>
          <a:p>
            <a:pPr>
              <a:defRPr/>
            </a:pPr>
            <a:fld id="{B700EBE6-4E34-47A4-8F03-5CF08D58D114}" type="datetimeFigureOut">
              <a:rPr lang="fr-CA"/>
              <a:pPr>
                <a:defRPr/>
              </a:pPr>
              <a:t>2015-11-30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1750" y="5883275"/>
            <a:ext cx="708501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 b="0" i="0">
                <a:solidFill>
                  <a:schemeClr val="tx1"/>
                </a:solidFill>
                <a:effectLst/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2163" y="5883275"/>
            <a:ext cx="5508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b="0" i="0" smtClean="0">
                <a:solidFill>
                  <a:schemeClr val="tx1"/>
                </a:solidFill>
                <a:effectLst/>
                <a:latin typeface="+mn-lt"/>
                <a:cs typeface="+mn-cs"/>
              </a:defRPr>
            </a:lvl1pPr>
          </a:lstStyle>
          <a:p>
            <a:pPr>
              <a:defRPr/>
            </a:pPr>
            <a:fld id="{0B6063F7-2435-4A0E-933D-A20BC36FE2CC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4" r:id="rId1"/>
    <p:sldLayoutId id="2147483745" r:id="rId2"/>
    <p:sldLayoutId id="2147483743" r:id="rId3"/>
    <p:sldLayoutId id="2147483742" r:id="rId4"/>
    <p:sldLayoutId id="2147483741" r:id="rId5"/>
    <p:sldLayoutId id="2147483740" r:id="rId6"/>
    <p:sldLayoutId id="2147483739" r:id="rId7"/>
    <p:sldLayoutId id="2147483738" r:id="rId8"/>
    <p:sldLayoutId id="2147483737" r:id="rId9"/>
    <p:sldLayoutId id="2147483736" r:id="rId10"/>
    <p:sldLayoutId id="2147483735" r:id="rId11"/>
    <p:sldLayoutId id="2147483746" r:id="rId12"/>
    <p:sldLayoutId id="2147483734" r:id="rId13"/>
    <p:sldLayoutId id="2147483747" r:id="rId14"/>
    <p:sldLayoutId id="2147483733" r:id="rId15"/>
    <p:sldLayoutId id="2147483732" r:id="rId16"/>
    <p:sldLayoutId id="2147483731" r:id="rId17"/>
  </p:sldLayoutIdLst>
  <p:txStyles>
    <p:titleStyle>
      <a:lvl1pPr algn="ctr" defTabSz="457200" rtl="0" fontAlgn="base">
        <a:spcBef>
          <a:spcPct val="0"/>
        </a:spcBef>
        <a:spcAft>
          <a:spcPct val="0"/>
        </a:spcAft>
        <a:defRPr sz="4000" kern="1200">
          <a:ln w="3175" cmpd="sng">
            <a:noFill/>
          </a:ln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orbel" pitchFamily="34" charset="0"/>
        </a:defRPr>
      </a:lvl2pPr>
      <a:lvl3pPr algn="ctr" defTabSz="457200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orbel" pitchFamily="34" charset="0"/>
        </a:defRPr>
      </a:lvl3pPr>
      <a:lvl4pPr algn="ctr" defTabSz="457200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orbel" pitchFamily="34" charset="0"/>
        </a:defRPr>
      </a:lvl4pPr>
      <a:lvl5pPr algn="ctr" defTabSz="457200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orbel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fontAlgn="base">
        <a:spcBef>
          <a:spcPct val="20000"/>
        </a:spcBef>
        <a:spcAft>
          <a:spcPts val="600"/>
        </a:spcAft>
        <a:buClr>
          <a:srgbClr val="1287C3"/>
        </a:buClr>
        <a:buSzPct val="145000"/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fontAlgn="base">
        <a:spcBef>
          <a:spcPct val="20000"/>
        </a:spcBef>
        <a:spcAft>
          <a:spcPts val="600"/>
        </a:spcAft>
        <a:buClr>
          <a:srgbClr val="1287C3"/>
        </a:buClr>
        <a:buSzPct val="145000"/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85750" algn="l" defTabSz="457200" rtl="0" fontAlgn="base">
        <a:spcBef>
          <a:spcPct val="20000"/>
        </a:spcBef>
        <a:spcAft>
          <a:spcPts val="600"/>
        </a:spcAft>
        <a:buClr>
          <a:srgbClr val="1287C3"/>
        </a:buClr>
        <a:buSzPct val="145000"/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543050" indent="-171450" algn="l" defTabSz="457200" rtl="0" fontAlgn="base">
        <a:spcBef>
          <a:spcPct val="20000"/>
        </a:spcBef>
        <a:spcAft>
          <a:spcPts val="600"/>
        </a:spcAft>
        <a:buClr>
          <a:srgbClr val="1287C3"/>
        </a:buClr>
        <a:buSzPct val="145000"/>
        <a:buFont typeface="Arial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00250" indent="-171450" algn="l" defTabSz="457200" rtl="0" fontAlgn="base">
        <a:spcBef>
          <a:spcPct val="20000"/>
        </a:spcBef>
        <a:spcAft>
          <a:spcPts val="600"/>
        </a:spcAft>
        <a:buClr>
          <a:srgbClr val="1287C3"/>
        </a:buClr>
        <a:buSzPct val="145000"/>
        <a:buFont typeface="Arial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ctrTitle"/>
          </p:nvPr>
        </p:nvSpPr>
        <p:spPr>
          <a:xfrm>
            <a:off x="2928938" y="1379538"/>
            <a:ext cx="8574087" cy="2616200"/>
          </a:xfrm>
        </p:spPr>
        <p:txBody>
          <a:bodyPr/>
          <a:lstStyle/>
          <a:p>
            <a:r>
              <a:rPr lang="fr-CA" smtClean="0">
                <a:ln>
                  <a:noFill/>
                </a:ln>
              </a:rPr>
              <a:t>La division des nombres rationnels</a:t>
            </a:r>
          </a:p>
        </p:txBody>
      </p:sp>
      <p:sp>
        <p:nvSpPr>
          <p:cNvPr id="19458" name="Subtitle 2"/>
          <p:cNvSpPr>
            <a:spLocks noGrp="1"/>
          </p:cNvSpPr>
          <p:nvPr>
            <p:ph type="subTitle" idx="1"/>
          </p:nvPr>
        </p:nvSpPr>
        <p:spPr>
          <a:xfrm>
            <a:off x="4514850" y="3995738"/>
            <a:ext cx="6988175" cy="1389062"/>
          </a:xfrm>
        </p:spPr>
        <p:txBody>
          <a:bodyPr/>
          <a:lstStyle/>
          <a:p>
            <a:r>
              <a:rPr lang="fr-CA" smtClean="0"/>
              <a:t>Ch 3.5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67945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fr-CA" dirty="0" smtClean="0"/>
              <a:t>R</a:t>
            </a:r>
            <a:r>
              <a:rPr lang="en-CA" dirty="0" err="1" smtClean="0"/>
              <a:t>évision</a:t>
            </a:r>
            <a:endParaRPr lang="fr-CA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300163" y="1720850"/>
            <a:ext cx="5154612" cy="3657600"/>
          </a:xfrm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51625" y="1720850"/>
            <a:ext cx="4978400" cy="3697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717550"/>
          </a:xfrm>
        </p:spPr>
        <p:txBody>
          <a:bodyPr/>
          <a:lstStyle/>
          <a:p>
            <a:r>
              <a:rPr lang="en-CA" smtClean="0">
                <a:ln>
                  <a:noFill/>
                </a:ln>
              </a:rPr>
              <a:t>Diviser les fractions</a:t>
            </a:r>
            <a:endParaRPr lang="fr-CA" smtClean="0">
              <a:ln>
                <a:noFill/>
              </a:ln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3" y="1403350"/>
            <a:ext cx="10018712" cy="4387850"/>
          </a:xfrm>
        </p:spPr>
        <p:txBody>
          <a:bodyPr rtlCol="0">
            <a:normAutofit/>
          </a:bodyPr>
          <a:lstStyle/>
          <a:p>
            <a:pPr fontAlgn="auto"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r>
              <a:rPr lang="en-CA" sz="3200" dirty="0" err="1" smtClean="0"/>
              <a:t>Garde</a:t>
            </a:r>
            <a:r>
              <a:rPr lang="en-CA" sz="3200" dirty="0" smtClean="0"/>
              <a:t> la première fraction, et </a:t>
            </a:r>
            <a:r>
              <a:rPr lang="en-CA" sz="3200" dirty="0" err="1" smtClean="0"/>
              <a:t>multiplie</a:t>
            </a:r>
            <a:r>
              <a:rPr lang="en-CA" sz="3200" dirty="0" smtClean="0"/>
              <a:t> par la </a:t>
            </a:r>
            <a:r>
              <a:rPr lang="en-CA" sz="3200" dirty="0" err="1" smtClean="0"/>
              <a:t>réciproque</a:t>
            </a:r>
            <a:r>
              <a:rPr lang="en-CA" sz="3200" dirty="0" smtClean="0"/>
              <a:t> (inversion) de la </a:t>
            </a:r>
            <a:r>
              <a:rPr lang="en-CA" sz="3200" dirty="0" err="1" smtClean="0"/>
              <a:t>deuxième</a:t>
            </a:r>
            <a:r>
              <a:rPr lang="en-CA" sz="3200" dirty="0" smtClean="0"/>
              <a:t> fraction </a:t>
            </a:r>
            <a:r>
              <a:rPr lang="en-CA" sz="3200" i="1" dirty="0" smtClean="0"/>
              <a:t>(“keep, switch, flip”)</a:t>
            </a:r>
          </a:p>
          <a:p>
            <a:pPr marL="0" indent="0" fontAlgn="auto">
              <a:buClr>
                <a:schemeClr val="accent1">
                  <a:lumMod val="75000"/>
                </a:schemeClr>
              </a:buClr>
              <a:buFont typeface="Arial"/>
              <a:buNone/>
              <a:defRPr/>
            </a:pPr>
            <a:endParaRPr lang="en-CA" sz="3200" i="1" dirty="0"/>
          </a:p>
          <a:p>
            <a:pPr marL="0" indent="0" fontAlgn="auto">
              <a:buClr>
                <a:schemeClr val="accent1">
                  <a:lumMod val="75000"/>
                </a:schemeClr>
              </a:buClr>
              <a:buFont typeface="Arial"/>
              <a:buNone/>
              <a:defRPr/>
            </a:pPr>
            <a:endParaRPr lang="en-CA" sz="3200" i="1" dirty="0" smtClean="0"/>
          </a:p>
          <a:p>
            <a:pPr fontAlgn="auto"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endParaRPr lang="en-CA" i="1" dirty="0"/>
          </a:p>
          <a:p>
            <a:pPr fontAlgn="auto"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endParaRPr lang="en-CA" i="1" dirty="0" smtClean="0"/>
          </a:p>
          <a:p>
            <a:pPr marL="0" indent="0" fontAlgn="auto">
              <a:buClr>
                <a:schemeClr val="accent1">
                  <a:lumMod val="75000"/>
                </a:schemeClr>
              </a:buClr>
              <a:buFont typeface="Arial"/>
              <a:buNone/>
              <a:defRPr/>
            </a:pPr>
            <a:endParaRPr lang="fr-CA" i="1" dirty="0"/>
          </a:p>
        </p:txBody>
      </p:sp>
      <p:pic>
        <p:nvPicPr>
          <p:cNvPr id="21507" name="Picture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12925" y="2978150"/>
            <a:ext cx="9361488" cy="300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609725" y="906463"/>
            <a:ext cx="2960688" cy="1214437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20825" y="2846388"/>
            <a:ext cx="3411538" cy="992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20825" y="4814888"/>
            <a:ext cx="2720975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570413" y="908050"/>
            <a:ext cx="2371725" cy="1087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932363" y="2792413"/>
            <a:ext cx="2724150" cy="1046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241800" y="4843463"/>
            <a:ext cx="2573338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1503363" y="3905250"/>
            <a:ext cx="958215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CA" sz="2400" i="1">
                <a:latin typeface="Corbel" pitchFamily="34" charset="0"/>
              </a:rPr>
              <a:t>Il faut convertier les nombres fractionnaires/mixtes en fractions impropres.</a:t>
            </a:r>
          </a:p>
          <a:p>
            <a:r>
              <a:rPr lang="en-CA" sz="2400" i="1">
                <a:latin typeface="Corbel" pitchFamily="34" charset="0"/>
              </a:rPr>
              <a:t>Les nombres entiers s’écrivent comme fraction avec un dénominateur de 1.</a:t>
            </a:r>
            <a:endParaRPr lang="fr-CA" sz="2400" i="1">
              <a:latin typeface="Corbel" pitchFamily="34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6942138" y="920750"/>
            <a:ext cx="4152900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7666038" y="2886075"/>
            <a:ext cx="3400425" cy="858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4241800" y="5786438"/>
            <a:ext cx="5202238" cy="79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>
                <a:ln>
                  <a:noFill/>
                </a:ln>
              </a:rPr>
              <a:t>À faire</a:t>
            </a:r>
          </a:p>
        </p:txBody>
      </p:sp>
      <p:sp>
        <p:nvSpPr>
          <p:cNvPr id="23556" name="Rectangle 4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CA" sz="4400" smtClean="0"/>
              <a:t>p. 134-136 # 4,5,8,11,12,13,14,17,19,21</a:t>
            </a:r>
          </a:p>
          <a:p>
            <a:r>
              <a:rPr lang="en-CA" sz="4400" smtClean="0"/>
              <a:t>Google classroom - Division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420</TotalTime>
  <Words>57</Words>
  <Application>Microsoft Office PowerPoint</Application>
  <PresentationFormat>Custom</PresentationFormat>
  <Paragraphs>13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Design Template</vt:lpstr>
      </vt:variant>
      <vt:variant>
        <vt:i4>5</vt:i4>
      </vt:variant>
      <vt:variant>
        <vt:lpstr>Slide Titles</vt:lpstr>
      </vt:variant>
      <vt:variant>
        <vt:i4>5</vt:i4>
      </vt:variant>
    </vt:vector>
  </HeadingPairs>
  <TitlesOfParts>
    <vt:vector size="13" baseType="lpstr">
      <vt:lpstr>Corbel</vt:lpstr>
      <vt:lpstr>Arial</vt:lpstr>
      <vt:lpstr>Calibri</vt:lpstr>
      <vt:lpstr>Parallax</vt:lpstr>
      <vt:lpstr>Parallax</vt:lpstr>
      <vt:lpstr>Parallax</vt:lpstr>
      <vt:lpstr>Parallax</vt:lpstr>
      <vt:lpstr>Parallax</vt:lpstr>
      <vt:lpstr>La division des nombres rationnels</vt:lpstr>
      <vt:lpstr>Révision</vt:lpstr>
      <vt:lpstr>Diviser les fractions</vt:lpstr>
      <vt:lpstr>Slide 4</vt:lpstr>
      <vt:lpstr>À faire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multiplication et la division des nombres rationnels</dc:title>
  <dc:creator>Lori Purcell</dc:creator>
  <cp:lastModifiedBy>User</cp:lastModifiedBy>
  <cp:revision>12</cp:revision>
  <dcterms:created xsi:type="dcterms:W3CDTF">2015-11-24T02:58:33Z</dcterms:created>
  <dcterms:modified xsi:type="dcterms:W3CDTF">2015-11-30T17:22:47Z</dcterms:modified>
</cp:coreProperties>
</file>