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70" r:id="rId4"/>
    <p:sldId id="257" r:id="rId5"/>
    <p:sldId id="259" r:id="rId6"/>
    <p:sldId id="260" r:id="rId7"/>
    <p:sldId id="271" r:id="rId8"/>
    <p:sldId id="274" r:id="rId9"/>
    <p:sldId id="275" r:id="rId10"/>
    <p:sldId id="276" r:id="rId11"/>
    <p:sldId id="272" r:id="rId12"/>
    <p:sldId id="273" r:id="rId13"/>
    <p:sldId id="277" r:id="rId14"/>
    <p:sldId id="278" r:id="rId15"/>
    <p:sldId id="279" r:id="rId16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-102" y="-10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0" y="0"/>
            <a:ext cx="12192000" cy="4572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Oval 5"/>
          <p:cNvSpPr/>
          <p:nvPr/>
        </p:nvSpPr>
        <p:spPr>
          <a:xfrm>
            <a:off x="0" y="0"/>
            <a:ext cx="12192000" cy="4572000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6" name="Straight Connector 7"/>
          <p:cNvCxnSpPr/>
          <p:nvPr/>
        </p:nvCxnSpPr>
        <p:spPr>
          <a:xfrm flipV="1">
            <a:off x="8386763" y="5264150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/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E9C1A65F-2A4E-4A4A-8510-77EAF3EFA944}" type="datetimeFigureOut">
              <a:rPr lang="fr-CA"/>
              <a:pPr>
                <a:defRPr/>
              </a:pPr>
              <a:t>2015-11-20</a:t>
            </a:fld>
            <a:endParaRPr lang="fr-CA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06CD48-1C6B-4FBC-BEED-B90FE4D6AFFB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C2BA1F-A139-4A9D-BA87-656FF36CDC28}" type="datetimeFigureOut">
              <a:rPr lang="fr-CA"/>
              <a:pPr>
                <a:defRPr/>
              </a:pPr>
              <a:t>2015-11-20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C3B440-626E-42F7-8796-65783FC675BA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6"/>
          <p:cNvCxnSpPr/>
          <p:nvPr/>
        </p:nvCxnSpPr>
        <p:spPr>
          <a:xfrm rot="5400000" flipV="1">
            <a:off x="10058400" y="58738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520503-ECE8-4C3B-944D-CC38E2CED430}" type="datetimeFigureOut">
              <a:rPr lang="fr-CA"/>
              <a:pPr>
                <a:defRPr/>
              </a:pPr>
              <a:t>2015-11-20</a:t>
            </a:fld>
            <a:endParaRPr lang="fr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29C949-559E-4E43-8A89-00217FD8046A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050BB0-23E6-4E59-AEBD-6EB79BC2B0D2}" type="datetimeFigureOut">
              <a:rPr lang="fr-CA"/>
              <a:pPr>
                <a:defRPr/>
              </a:pPr>
              <a:t>2015-11-20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5E2CE7-8146-4305-A537-A9F25C0880FF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/>
        </p:nvSpPr>
        <p:spPr>
          <a:xfrm>
            <a:off x="0" y="0"/>
            <a:ext cx="12192000" cy="4572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Oval 5"/>
          <p:cNvSpPr/>
          <p:nvPr/>
        </p:nvSpPr>
        <p:spPr>
          <a:xfrm>
            <a:off x="0" y="0"/>
            <a:ext cx="12192000" cy="4572000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6" name="Straight Connector 7"/>
          <p:cNvCxnSpPr/>
          <p:nvPr/>
        </p:nvCxnSpPr>
        <p:spPr>
          <a:xfrm flipV="1">
            <a:off x="8386763" y="5264150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/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009C58-132E-484E-A8E8-D672F20B822A}" type="datetimeFigureOut">
              <a:rPr lang="fr-CA"/>
              <a:pPr>
                <a:defRPr/>
              </a:pPr>
              <a:t>2015-11-20</a:t>
            </a:fld>
            <a:endParaRPr lang="fr-CA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67F15-32A2-4FCC-8596-B7BEB56E4EA8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133CE6-302F-47AF-A8AC-1199D738865D}" type="datetimeFigureOut">
              <a:rPr lang="fr-CA"/>
              <a:pPr>
                <a:defRPr/>
              </a:pPr>
              <a:t>2015-11-20</a:t>
            </a:fld>
            <a:endParaRPr lang="fr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4F6AA9-1018-42EE-949E-69AAA6EE65B4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C73509-DB29-467B-9D54-082676888639}" type="datetimeFigureOut">
              <a:rPr lang="fr-CA"/>
              <a:pPr>
                <a:defRPr/>
              </a:pPr>
              <a:t>2015-11-20</a:t>
            </a:fld>
            <a:endParaRPr lang="fr-CA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746E2A-4385-4319-A03B-62B64559CD61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667322-83F8-4A32-8C35-867E1D638610}" type="datetimeFigureOut">
              <a:rPr lang="fr-CA"/>
              <a:pPr>
                <a:defRPr/>
              </a:pPr>
              <a:t>2015-11-20</a:t>
            </a:fld>
            <a:endParaRPr lang="fr-C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5C27AD-40F1-4C22-A68D-70E902C8403C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6923C5-E191-47D1-B34D-8DAE9198FFAC}" type="datetimeFigureOut">
              <a:rPr lang="fr-CA"/>
              <a:pPr>
                <a:defRPr/>
              </a:pPr>
              <a:t>2015-11-20</a:t>
            </a:fld>
            <a:endParaRPr lang="fr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3F6B6C-F81F-4892-B50A-71524BB9771E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3DD23B-0AFA-43B7-BEBA-636794228BFC}" type="datetimeFigureOut">
              <a:rPr lang="fr-CA"/>
              <a:pPr>
                <a:defRPr/>
              </a:pPr>
              <a:t>2015-11-20</a:t>
            </a:fld>
            <a:endParaRPr lang="fr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C72CEA-F287-40DC-90C7-7DADE86DE9C7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7"/>
          <p:cNvCxnSpPr/>
          <p:nvPr/>
        </p:nvCxnSpPr>
        <p:spPr>
          <a:xfrm flipV="1">
            <a:off x="8386763" y="5264150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/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6C8D41-961C-43DB-8BAF-4D19000FD164}" type="datetimeFigureOut">
              <a:rPr lang="fr-CA"/>
              <a:pPr>
                <a:defRPr/>
              </a:pPr>
              <a:t>2015-11-20</a:t>
            </a:fld>
            <a:endParaRPr lang="fr-CA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F69F69-A122-44A8-B597-32D834092645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3938" y="585788"/>
            <a:ext cx="9720262" cy="1498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023938" y="2286000"/>
            <a:ext cx="9720262" cy="402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3938" y="6470650"/>
            <a:ext cx="2154237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AFCAD780-BD46-49D4-901D-41CEE3872636}" type="datetimeFigureOut">
              <a:rPr lang="fr-CA"/>
              <a:pPr>
                <a:defRPr/>
              </a:pPr>
              <a:t>2015-11-20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3463" y="6470650"/>
            <a:ext cx="5900737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863" y="6470650"/>
            <a:ext cx="973137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05102A73-BA3E-4F66-A909-26BC41598700}" type="slidenum">
              <a:rPr lang="fr-CA"/>
              <a:pPr>
                <a:defRPr/>
              </a:pPr>
              <a:t>‹#›</a:t>
            </a:fld>
            <a:endParaRPr lang="fr-CA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7088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68" r:id="rId6"/>
    <p:sldLayoutId id="2147483674" r:id="rId7"/>
    <p:sldLayoutId id="2147483667" r:id="rId8"/>
    <p:sldLayoutId id="2147483675" r:id="rId9"/>
    <p:sldLayoutId id="2147483666" r:id="rId10"/>
    <p:sldLayoutId id="2147483676" r:id="rId11"/>
  </p:sldLayoutIdLst>
  <p:txStyles>
    <p:titleStyle>
      <a:lvl1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5000" kern="1200" cap="all" spc="100">
          <a:solidFill>
            <a:srgbClr val="0D0D0D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5000">
          <a:solidFill>
            <a:srgbClr val="0D0D0D"/>
          </a:solidFill>
          <a:latin typeface="Tw Cen MT Condensed" pitchFamily="34" charset="0"/>
        </a:defRPr>
      </a:lvl2pPr>
      <a:lvl3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5000">
          <a:solidFill>
            <a:srgbClr val="0D0D0D"/>
          </a:solidFill>
          <a:latin typeface="Tw Cen MT Condensed" pitchFamily="34" charset="0"/>
        </a:defRPr>
      </a:lvl3pPr>
      <a:lvl4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5000">
          <a:solidFill>
            <a:srgbClr val="0D0D0D"/>
          </a:solidFill>
          <a:latin typeface="Tw Cen MT Condensed" pitchFamily="34" charset="0"/>
        </a:defRPr>
      </a:lvl4pPr>
      <a:lvl5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5000">
          <a:solidFill>
            <a:srgbClr val="0D0D0D"/>
          </a:solidFill>
          <a:latin typeface="Tw Cen MT Condensed" pitchFamily="34" charset="0"/>
        </a:defRPr>
      </a:lvl5pPr>
      <a:lvl6pPr marL="457200" algn="l" rtl="0" fontAlgn="base">
        <a:lnSpc>
          <a:spcPct val="80000"/>
        </a:lnSpc>
        <a:spcBef>
          <a:spcPct val="0"/>
        </a:spcBef>
        <a:spcAft>
          <a:spcPct val="0"/>
        </a:spcAft>
        <a:defRPr sz="5000">
          <a:solidFill>
            <a:srgbClr val="0D0D0D"/>
          </a:solidFill>
          <a:latin typeface="Tw Cen MT Condensed" pitchFamily="34" charset="0"/>
        </a:defRPr>
      </a:lvl6pPr>
      <a:lvl7pPr marL="914400" algn="l" rtl="0" fontAlgn="base">
        <a:lnSpc>
          <a:spcPct val="80000"/>
        </a:lnSpc>
        <a:spcBef>
          <a:spcPct val="0"/>
        </a:spcBef>
        <a:spcAft>
          <a:spcPct val="0"/>
        </a:spcAft>
        <a:defRPr sz="5000">
          <a:solidFill>
            <a:srgbClr val="0D0D0D"/>
          </a:solidFill>
          <a:latin typeface="Tw Cen MT Condensed" pitchFamily="34" charset="0"/>
        </a:defRPr>
      </a:lvl7pPr>
      <a:lvl8pPr marL="1371600" algn="l" rtl="0" fontAlgn="base">
        <a:lnSpc>
          <a:spcPct val="80000"/>
        </a:lnSpc>
        <a:spcBef>
          <a:spcPct val="0"/>
        </a:spcBef>
        <a:spcAft>
          <a:spcPct val="0"/>
        </a:spcAft>
        <a:defRPr sz="5000">
          <a:solidFill>
            <a:srgbClr val="0D0D0D"/>
          </a:solidFill>
          <a:latin typeface="Tw Cen MT Condensed" pitchFamily="34" charset="0"/>
        </a:defRPr>
      </a:lvl8pPr>
      <a:lvl9pPr marL="1828800" algn="l" rtl="0" fontAlgn="base">
        <a:lnSpc>
          <a:spcPct val="80000"/>
        </a:lnSpc>
        <a:spcBef>
          <a:spcPct val="0"/>
        </a:spcBef>
        <a:spcAft>
          <a:spcPct val="0"/>
        </a:spcAft>
        <a:defRPr sz="5000">
          <a:solidFill>
            <a:srgbClr val="0D0D0D"/>
          </a:solidFill>
          <a:latin typeface="Tw Cen MT Condensed" pitchFamily="34" charset="0"/>
        </a:defRPr>
      </a:lvl9pPr>
    </p:titleStyle>
    <p:bodyStyle>
      <a:lvl1pPr marL="90488" indent="-90488" algn="l" rtl="0" eaLnBrk="0" fontAlgn="base" hangingPunct="0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13" indent="-136525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447675" indent="-136525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3725" indent="-136525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6288" indent="-136525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goo.gl/ouZRDY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59350"/>
            <a:ext cx="7772400" cy="146367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CA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Les op</a:t>
            </a:r>
            <a:r>
              <a:rPr lang="en-CA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Érations</a:t>
            </a:r>
            <a:r>
              <a:rPr lang="en-CA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avec les </a:t>
            </a:r>
            <a:r>
              <a:rPr lang="en-CA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nombres</a:t>
            </a:r>
            <a:r>
              <a:rPr lang="en-CA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CA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rationnels</a:t>
            </a:r>
            <a:endParaRPr lang="fr-CA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59350"/>
            <a:ext cx="3200400" cy="1463675"/>
          </a:xfrm>
        </p:spPr>
        <p:txBody>
          <a:bodyPr rtlCol="0"/>
          <a:lstStyle/>
          <a:p>
            <a:pPr eaLnBrk="1" fontAlgn="auto" hangingPunct="1">
              <a:defRPr/>
            </a:pPr>
            <a:r>
              <a:rPr lang="fr-CA" dirty="0" err="1" smtClean="0"/>
              <a:t>Ch</a:t>
            </a:r>
            <a:r>
              <a:rPr lang="fr-CA" dirty="0" smtClean="0"/>
              <a:t> 3.2, 3.3</a:t>
            </a:r>
            <a:endParaRPr lang="fr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/>
          </p:cNvSpPr>
          <p:nvPr>
            <p:ph type="title" idx="4294967295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fr-CA" cap="none" smtClean="0"/>
              <a:t>Écris l’énoncé d’addition représenté par une droite numérique</a:t>
            </a:r>
          </a:p>
        </p:txBody>
      </p:sp>
      <p:pic>
        <p:nvPicPr>
          <p:cNvPr id="36868" name="Picture 4"/>
          <p:cNvPicPr>
            <a:picLocks noChangeAspect="1" noChangeArrowheads="1"/>
          </p:cNvPicPr>
          <p:nvPr>
            <p:ph type="body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2363788" y="2259013"/>
            <a:ext cx="7642225" cy="2136775"/>
          </a:xfrm>
        </p:spPr>
      </p:pic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3929063" y="4500563"/>
            <a:ext cx="441483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CA" sz="4000"/>
              <a:t>-0,8 + -1,5 = -2,3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1023938" y="585788"/>
            <a:ext cx="9720262" cy="78422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CA" cap="none" smtClean="0"/>
              <a:t>La soustraction de nombres rationnels</a:t>
            </a:r>
          </a:p>
        </p:txBody>
      </p:sp>
      <p:sp>
        <p:nvSpPr>
          <p:cNvPr id="23554" name="Rectangle 3"/>
          <p:cNvSpPr>
            <a:spLocks noGrp="1"/>
          </p:cNvSpPr>
          <p:nvPr>
            <p:ph type="body" idx="4294967295"/>
          </p:nvPr>
        </p:nvSpPr>
        <p:spPr>
          <a:xfrm>
            <a:off x="1023938" y="1371600"/>
            <a:ext cx="9720262" cy="4937125"/>
          </a:xfrm>
        </p:spPr>
        <p:txBody>
          <a:bodyPr/>
          <a:lstStyle/>
          <a:p>
            <a:pPr eaLnBrk="1" hangingPunct="1"/>
            <a:endParaRPr lang="en-CA" smtClean="0"/>
          </a:p>
        </p:txBody>
      </p:sp>
      <p:pic>
        <p:nvPicPr>
          <p:cNvPr id="23555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6900" y="1190625"/>
            <a:ext cx="10999788" cy="447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/>
          </p:cNvSpPr>
          <p:nvPr>
            <p:ph type="title" idx="4294967295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CA" cap="none" smtClean="0"/>
              <a:t>La soustraction des fractions </a:t>
            </a:r>
          </a:p>
        </p:txBody>
      </p:sp>
      <p:sp>
        <p:nvSpPr>
          <p:cNvPr id="24578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marL="419100" indent="-419100" eaLnBrk="1" hangingPunct="1">
              <a:buFont typeface="Tw Cen MT" pitchFamily="34" charset="0"/>
              <a:buAutoNum type="arabicPeriod"/>
            </a:pPr>
            <a:r>
              <a:rPr lang="en-CA" sz="3200" smtClean="0"/>
              <a:t>Change en fraction impropre si nécessaire</a:t>
            </a:r>
          </a:p>
          <a:p>
            <a:pPr marL="419100" indent="-419100" eaLnBrk="1" hangingPunct="1">
              <a:buFont typeface="Tw Cen MT" pitchFamily="34" charset="0"/>
              <a:buAutoNum type="arabicPeriod"/>
            </a:pPr>
            <a:r>
              <a:rPr lang="en-CA" sz="3200" smtClean="0"/>
              <a:t>Trouve un dénominateur commun</a:t>
            </a:r>
          </a:p>
          <a:p>
            <a:pPr marL="419100" indent="-419100" eaLnBrk="1" hangingPunct="1">
              <a:buFont typeface="Tw Cen MT" pitchFamily="34" charset="0"/>
              <a:buAutoNum type="arabicPeriod"/>
            </a:pPr>
            <a:r>
              <a:rPr lang="en-CA" sz="3200" smtClean="0"/>
              <a:t>Soustrait les numérateurs</a:t>
            </a:r>
          </a:p>
          <a:p>
            <a:pPr marL="419100" indent="-419100" eaLnBrk="1" hangingPunct="1">
              <a:buFont typeface="Tw Cen MT" pitchFamily="34" charset="0"/>
              <a:buAutoNum type="arabicPeriod"/>
            </a:pPr>
            <a:r>
              <a:rPr lang="en-CA" sz="3200" smtClean="0"/>
              <a:t>Écris la réponse sur le dénominateur</a:t>
            </a:r>
          </a:p>
          <a:p>
            <a:pPr marL="419100" indent="-419100" eaLnBrk="1" hangingPunct="1">
              <a:buFont typeface="Tw Cen MT" pitchFamily="34" charset="0"/>
              <a:buAutoNum type="arabicPeriod"/>
            </a:pPr>
            <a:r>
              <a:rPr lang="en-CA" sz="3200" smtClean="0"/>
              <a:t>Simplifie/ réduit si possible</a:t>
            </a:r>
          </a:p>
          <a:p>
            <a:pPr marL="419100" indent="-419100" eaLnBrk="1" hangingPunct="1"/>
            <a:endParaRPr lang="en-CA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/>
          </p:cNvSpPr>
          <p:nvPr>
            <p:ph type="title" idx="4294967295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CA" cap="none" smtClean="0"/>
              <a:t>Soustraire des fractions – Méthode 1</a:t>
            </a:r>
          </a:p>
        </p:txBody>
      </p:sp>
      <p:pic>
        <p:nvPicPr>
          <p:cNvPr id="25602" name="Picture 4"/>
          <p:cNvPicPr>
            <a:picLocks noChangeAspect="1" noChangeArrowheads="1"/>
          </p:cNvPicPr>
          <p:nvPr>
            <p:ph type="body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1885950" y="2151063"/>
            <a:ext cx="8478838" cy="3721100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/>
          </p:cNvSpPr>
          <p:nvPr>
            <p:ph type="title" idx="4294967295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CA" cap="none" smtClean="0"/>
              <a:t>Soustraire des fractions – Méthode 2</a:t>
            </a:r>
          </a:p>
        </p:txBody>
      </p:sp>
      <p:pic>
        <p:nvPicPr>
          <p:cNvPr id="26626" name="Picture 4"/>
          <p:cNvPicPr>
            <a:picLocks noChangeAspect="1" noChangeArrowheads="1"/>
          </p:cNvPicPr>
          <p:nvPr>
            <p:ph type="body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1381125" y="1863725"/>
            <a:ext cx="10071100" cy="4422775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CA" cap="none" smtClean="0"/>
              <a:t>Journal</a:t>
            </a:r>
          </a:p>
        </p:txBody>
      </p:sp>
      <p:sp>
        <p:nvSpPr>
          <p:cNvPr id="36867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endParaRPr lang="en-CA" smtClean="0"/>
          </a:p>
        </p:txBody>
      </p:sp>
      <p:pic>
        <p:nvPicPr>
          <p:cNvPr id="3686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8325" y="1790700"/>
            <a:ext cx="11056938" cy="3276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N03</a:t>
            </a:r>
            <a:endParaRPr lang="fr-CA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Tw Cen MT" pitchFamily="34" charset="0"/>
              <a:buNone/>
            </a:pPr>
            <a:r>
              <a:rPr lang="en-CA" sz="3600" smtClean="0"/>
              <a:t>Résoudre un problème donné qui implique les operations sur les nombres rationnels en forme de fraction ou de nombre decimal.  </a:t>
            </a:r>
            <a:endParaRPr lang="fr-CA" sz="3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CA" cap="none" smtClean="0"/>
              <a:t>Ch 3.1 Évaluation de compréhension</a:t>
            </a:r>
          </a:p>
        </p:txBody>
      </p:sp>
      <p:sp>
        <p:nvSpPr>
          <p:cNvPr id="1536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CA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CA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Pratique avec ordonner les nombres rationnels</a:t>
            </a:r>
            <a:endParaRPr lang="fr-CA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Tw Cen MT" pitchFamily="34" charset="0"/>
              <a:buNone/>
            </a:pPr>
            <a:r>
              <a:rPr lang="fr-CA" sz="3600" smtClean="0">
                <a:hlinkClick r:id="rId2"/>
              </a:rPr>
              <a:t>http://goo.gl/ouZRDY</a:t>
            </a:r>
            <a:endParaRPr lang="fr-CA" sz="3600" smtClean="0"/>
          </a:p>
          <a:p>
            <a:pPr marL="0" indent="0" eaLnBrk="1" hangingPunct="1">
              <a:buFont typeface="Tw Cen MT" pitchFamily="34" charset="0"/>
              <a:buNone/>
            </a:pPr>
            <a:endParaRPr lang="fr-CA" sz="3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77963" y="280988"/>
            <a:ext cx="9709150" cy="616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9588" y="1347788"/>
            <a:ext cx="11029950" cy="321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/>
          </p:cNvSpPr>
          <p:nvPr>
            <p:ph type="title" idx="4294967295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CA" cap="none" smtClean="0"/>
              <a:t>L’addition des fractions</a:t>
            </a:r>
          </a:p>
        </p:txBody>
      </p:sp>
      <p:sp>
        <p:nvSpPr>
          <p:cNvPr id="19458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marL="419100" indent="-419100" eaLnBrk="1" hangingPunct="1">
              <a:buFont typeface="Tw Cen MT" pitchFamily="34" charset="0"/>
              <a:buAutoNum type="arabicPeriod"/>
            </a:pPr>
            <a:r>
              <a:rPr lang="en-CA" sz="3200" smtClean="0"/>
              <a:t>Change en fraction impropre si nécessaire</a:t>
            </a:r>
          </a:p>
          <a:p>
            <a:pPr marL="419100" indent="-419100" eaLnBrk="1" hangingPunct="1">
              <a:buFont typeface="Tw Cen MT" pitchFamily="34" charset="0"/>
              <a:buAutoNum type="arabicPeriod"/>
            </a:pPr>
            <a:r>
              <a:rPr lang="en-CA" sz="3200" smtClean="0"/>
              <a:t>Trouve un dénominateur commun</a:t>
            </a:r>
          </a:p>
          <a:p>
            <a:pPr marL="419100" indent="-419100" eaLnBrk="1" hangingPunct="1">
              <a:buFont typeface="Tw Cen MT" pitchFamily="34" charset="0"/>
              <a:buAutoNum type="arabicPeriod"/>
            </a:pPr>
            <a:r>
              <a:rPr lang="en-CA" sz="3200" smtClean="0"/>
              <a:t>Addition les numérateurs</a:t>
            </a:r>
          </a:p>
          <a:p>
            <a:pPr marL="419100" indent="-419100" eaLnBrk="1" hangingPunct="1">
              <a:buFont typeface="Tw Cen MT" pitchFamily="34" charset="0"/>
              <a:buAutoNum type="arabicPeriod"/>
            </a:pPr>
            <a:r>
              <a:rPr lang="en-CA" sz="3200" smtClean="0"/>
              <a:t>Écris la réponse sur le dénominateur</a:t>
            </a:r>
          </a:p>
          <a:p>
            <a:pPr marL="419100" indent="-419100" eaLnBrk="1" hangingPunct="1">
              <a:buFont typeface="Tw Cen MT" pitchFamily="34" charset="0"/>
              <a:buAutoNum type="arabicPeriod"/>
            </a:pPr>
            <a:r>
              <a:rPr lang="en-CA" sz="3200" smtClean="0"/>
              <a:t>Simplifie/ réduit si possible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3"/>
          <p:cNvSpPr>
            <a:spLocks noGrp="1"/>
          </p:cNvSpPr>
          <p:nvPr>
            <p:ph type="body" idx="4294967295"/>
          </p:nvPr>
        </p:nvSpPr>
        <p:spPr>
          <a:xfrm>
            <a:off x="1023938" y="1728788"/>
            <a:ext cx="9720262" cy="4579937"/>
          </a:xfrm>
        </p:spPr>
        <p:txBody>
          <a:bodyPr/>
          <a:lstStyle/>
          <a:p>
            <a:r>
              <a:rPr lang="en-CA" smtClean="0"/>
              <a:t>Méthode 1:</a:t>
            </a:r>
          </a:p>
          <a:p>
            <a:endParaRPr lang="en-CA" smtClean="0"/>
          </a:p>
        </p:txBody>
      </p:sp>
      <p:pic>
        <p:nvPicPr>
          <p:cNvPr id="20482" name="Picture 4"/>
          <p:cNvPicPr>
            <a:picLocks noChangeAspect="1" noChangeArrowheads="1"/>
          </p:cNvPicPr>
          <p:nvPr>
            <p:ph type="title" idx="4294967295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97025" y="827088"/>
            <a:ext cx="8212138" cy="973137"/>
          </a:xfrm>
        </p:spPr>
      </p:pic>
      <p:pic>
        <p:nvPicPr>
          <p:cNvPr id="20483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8838" y="2252663"/>
            <a:ext cx="10488612" cy="3767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6"/>
          <p:cNvSpPr>
            <a:spLocks noGrp="1"/>
          </p:cNvSpPr>
          <p:nvPr>
            <p:ph type="body" idx="4294967295"/>
          </p:nvPr>
        </p:nvSpPr>
        <p:spPr>
          <a:xfrm>
            <a:off x="1023938" y="1671638"/>
            <a:ext cx="9720262" cy="4637087"/>
          </a:xfrm>
        </p:spPr>
        <p:txBody>
          <a:bodyPr/>
          <a:lstStyle/>
          <a:p>
            <a:r>
              <a:rPr lang="en-CA" u="sng" smtClean="0"/>
              <a:t>Méthode 2</a:t>
            </a:r>
          </a:p>
          <a:p>
            <a:endParaRPr lang="en-CA" smtClean="0"/>
          </a:p>
        </p:txBody>
      </p:sp>
      <p:pic>
        <p:nvPicPr>
          <p:cNvPr id="21506" name="Picture 7"/>
          <p:cNvPicPr>
            <a:picLocks noChangeAspect="1" noChangeArrowheads="1"/>
          </p:cNvPicPr>
          <p:nvPr>
            <p:ph type="title" idx="4294967295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868488" y="515938"/>
            <a:ext cx="9267825" cy="1098550"/>
          </a:xfrm>
        </p:spPr>
      </p:pic>
      <p:pic>
        <p:nvPicPr>
          <p:cNvPr id="21507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7988" y="2211388"/>
            <a:ext cx="11068050" cy="353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599</TotalTime>
  <Words>128</Words>
  <Application>Microsoft Office PowerPoint</Application>
  <PresentationFormat>Custom</PresentationFormat>
  <Paragraphs>27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Design Template</vt:lpstr>
      </vt:variant>
      <vt:variant>
        <vt:i4>6</vt:i4>
      </vt:variant>
      <vt:variant>
        <vt:lpstr>Slide Titles</vt:lpstr>
      </vt:variant>
      <vt:variant>
        <vt:i4>15</vt:i4>
      </vt:variant>
    </vt:vector>
  </HeadingPairs>
  <TitlesOfParts>
    <vt:vector size="26" baseType="lpstr">
      <vt:lpstr>Arial</vt:lpstr>
      <vt:lpstr>Tw Cen MT Condensed</vt:lpstr>
      <vt:lpstr>Tw Cen MT</vt:lpstr>
      <vt:lpstr>Wingdings 3</vt:lpstr>
      <vt:lpstr>Calibri</vt:lpstr>
      <vt:lpstr>Integral</vt:lpstr>
      <vt:lpstr>Integral</vt:lpstr>
      <vt:lpstr>Integral</vt:lpstr>
      <vt:lpstr>Integral</vt:lpstr>
      <vt:lpstr>Integral</vt:lpstr>
      <vt:lpstr>Integral</vt:lpstr>
      <vt:lpstr>LES OPÉRATIONS AVEC LES NOMBRES RATIONNELS</vt:lpstr>
      <vt:lpstr>N03</vt:lpstr>
      <vt:lpstr>Ch 3.1 Évaluation de compréhension</vt:lpstr>
      <vt:lpstr>PRATIQUE AVEC ORDONNER LES NOMBRES RATIONNELS</vt:lpstr>
      <vt:lpstr>Slide 5</vt:lpstr>
      <vt:lpstr>Slide 6</vt:lpstr>
      <vt:lpstr>L’addition des fractions</vt:lpstr>
      <vt:lpstr>Slide 8</vt:lpstr>
      <vt:lpstr>Slide 9</vt:lpstr>
      <vt:lpstr>Écris l’énoncé d’addition représenté par une droite numérique</vt:lpstr>
      <vt:lpstr>La soustraction de nombres rationnels</vt:lpstr>
      <vt:lpstr>La soustraction des fractions </vt:lpstr>
      <vt:lpstr>Soustraire des fractions – Méthode 1</vt:lpstr>
      <vt:lpstr>Soustraire des fractions – Méthode 2</vt:lpstr>
      <vt:lpstr>Journal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operations avec les nombres rationnels</dc:title>
  <dc:creator>Lori Purcell</dc:creator>
  <cp:lastModifiedBy>User</cp:lastModifiedBy>
  <cp:revision>6</cp:revision>
  <dcterms:created xsi:type="dcterms:W3CDTF">2015-11-17T02:56:17Z</dcterms:created>
  <dcterms:modified xsi:type="dcterms:W3CDTF">2015-11-20T19:30:17Z</dcterms:modified>
</cp:coreProperties>
</file>