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58" r:id="rId1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2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DB0D7-3B8F-4A1B-BC6A-65BC0478F37D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7B68-C830-4411-8A51-FD075A5F7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35FA-2084-446C-8919-D61430336DD0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A23D9-A675-47D1-91BB-567E5D9F3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61BDB-DA9B-483E-A3E8-C20E9C3A570D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A4454-5A0B-4112-8267-6529EA23B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EA36-81BA-4FB1-9616-9C2C39223B5E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E5CAC-0155-4BE6-A3C4-095506323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B6E5D-C9E9-42AC-A0C1-66587B29DE28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73F01-32E5-4F60-B1E6-7756BA4A6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7FDF-1196-4E57-9027-0995F9701243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05954-B8D9-4853-9392-4C3924989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EAFD7-4396-42B0-9D83-1115F555C1F9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A3E14-9EB4-438E-A54E-AD471D6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62FE-4156-4616-B9C0-79D6AE5C9188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F458C-5C17-4F94-8675-493BDE6B4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00219-962F-423C-9B24-13F3A6E02DEE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F0133-CECD-43B0-A7AD-E5CEFEDAE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dirty="0"/>
            </a:lvl1pPr>
          </a:lstStyle>
          <a:p>
            <a:pPr>
              <a:defRPr/>
            </a:pPr>
            <a:fld id="{BC174DE2-55B0-4711-B4ED-D6B33066B90E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B82FBB-A667-4F49-AD5A-BA2AF77EE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10A3A-8ED9-4BA8-B378-A3C2642D29E4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AAF1A-C2FC-45BD-8BAF-49202506A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1B962D-9482-4BCA-AAC1-C007011F4E3C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BEE814-4BC1-4212-8A70-1DC308601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62" r:id="rId7"/>
    <p:sldLayoutId id="2147483663" r:id="rId8"/>
    <p:sldLayoutId id="2147483664" r:id="rId9"/>
    <p:sldLayoutId id="2147483655" r:id="rId10"/>
    <p:sldLayoutId id="2147483665" r:id="rId11"/>
  </p:sldLayoutIdLst>
  <p:hf sldNum="0"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CA" sz="7200" dirty="0" err="1" smtClean="0"/>
              <a:t>Ch</a:t>
            </a:r>
            <a:r>
              <a:rPr lang="fr-CA" sz="7200" dirty="0" smtClean="0"/>
              <a:t> 2,1	</a:t>
            </a:r>
            <a:br>
              <a:rPr lang="fr-CA" sz="7200" dirty="0" smtClean="0"/>
            </a:br>
            <a:r>
              <a:rPr lang="fr-CA" sz="7200" dirty="0" smtClean="0"/>
              <a:t>Qu’est-ce qu’une puissance</a:t>
            </a:r>
            <a:endParaRPr lang="fr-CA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143000"/>
          </a:xfrm>
        </p:spPr>
        <p:txBody>
          <a:bodyPr rtlCol="0"/>
          <a:lstStyle/>
          <a:p>
            <a:pPr fontAlgn="auto">
              <a:defRPr/>
            </a:pP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Exemples – Évalue la puissance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4000" smtClean="0"/>
              <a:t>a) 3</a:t>
            </a:r>
            <a:r>
              <a:rPr lang="en-CA" sz="4000" baseline="30000" smtClean="0"/>
              <a:t>5</a:t>
            </a:r>
          </a:p>
          <a:p>
            <a:endParaRPr lang="en-CA" sz="4000" baseline="30000" smtClean="0"/>
          </a:p>
          <a:p>
            <a:endParaRPr lang="en-CA" sz="4000" baseline="30000" smtClean="0"/>
          </a:p>
          <a:p>
            <a:endParaRPr lang="en-CA" sz="4000" baseline="30000" smtClean="0"/>
          </a:p>
          <a:p>
            <a:r>
              <a:rPr lang="en-CA" sz="4000" smtClean="0"/>
              <a:t>b) 7</a:t>
            </a:r>
            <a:r>
              <a:rPr lang="en-CA" sz="4000" baseline="3000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Avec les signes négatifs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À faire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Calibri" pitchFamily="34" charset="0"/>
              <a:buAutoNum type="arabicPeriod"/>
            </a:pPr>
            <a:r>
              <a:rPr lang="en-CA" sz="2800" smtClean="0"/>
              <a:t>Complète un tableau des 10 premiers nombres cubiques:</a:t>
            </a:r>
          </a:p>
          <a:p>
            <a:pPr marL="381000" indent="-381000">
              <a:buFont typeface="Calibri" pitchFamily="34" charset="0"/>
              <a:buNone/>
            </a:pPr>
            <a:r>
              <a:rPr lang="en-CA" sz="4000" smtClean="0"/>
              <a:t>		1</a:t>
            </a:r>
            <a:r>
              <a:rPr lang="en-CA" sz="4000" baseline="30000" smtClean="0"/>
              <a:t>3</a:t>
            </a:r>
            <a:r>
              <a:rPr lang="en-CA" sz="4000" smtClean="0"/>
              <a:t> = </a:t>
            </a:r>
          </a:p>
          <a:p>
            <a:pPr marL="381000" indent="-381000">
              <a:buFont typeface="Calibri" pitchFamily="34" charset="0"/>
              <a:buNone/>
            </a:pPr>
            <a:r>
              <a:rPr lang="en-CA" sz="4000" smtClean="0"/>
              <a:t>		2</a:t>
            </a:r>
            <a:r>
              <a:rPr lang="en-CA" sz="4000" baseline="30000" smtClean="0"/>
              <a:t>3</a:t>
            </a:r>
            <a:r>
              <a:rPr lang="en-CA" sz="4000" smtClean="0"/>
              <a:t> = </a:t>
            </a:r>
          </a:p>
          <a:p>
            <a:pPr marL="381000" indent="-381000">
              <a:buFont typeface="Calibri" pitchFamily="34" charset="0"/>
              <a:buNone/>
            </a:pPr>
            <a:r>
              <a:rPr lang="en-CA" sz="4000" smtClean="0"/>
              <a:t> 		3</a:t>
            </a:r>
            <a:r>
              <a:rPr lang="en-CA" sz="4000" baseline="30000" smtClean="0"/>
              <a:t>3</a:t>
            </a:r>
            <a:r>
              <a:rPr lang="en-CA" sz="4000" smtClean="0"/>
              <a:t> =    	. . .	</a:t>
            </a:r>
          </a:p>
          <a:p>
            <a:pPr marL="381000" indent="-381000">
              <a:buFont typeface="Calibri" pitchFamily="34" charset="0"/>
              <a:buNone/>
            </a:pPr>
            <a:r>
              <a:rPr lang="en-CA" sz="4000" smtClean="0"/>
              <a:t>		10</a:t>
            </a:r>
            <a:r>
              <a:rPr lang="en-CA" sz="4000" baseline="30000" smtClean="0"/>
              <a:t>3</a:t>
            </a:r>
            <a:r>
              <a:rPr lang="en-CA" sz="4000" smtClean="0"/>
              <a:t> = </a:t>
            </a:r>
          </a:p>
          <a:p>
            <a:pPr marL="381000" indent="-381000">
              <a:buFont typeface="Calibri" pitchFamily="34" charset="0"/>
              <a:buAutoNum type="arabicPeriod" startAt="2"/>
            </a:pPr>
            <a:r>
              <a:rPr lang="en-CA" sz="2800" smtClean="0"/>
              <a:t>p.55 #4, 5, 6(b,c), 7, 8(a,e), 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À faire – Partie 2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Calibri" pitchFamily="34" charset="0"/>
              <a:buNone/>
            </a:pPr>
            <a:r>
              <a:rPr lang="en-CA" sz="2800" smtClean="0"/>
              <a:t>p.56 #11, 12, 13 (essaie sans calculatrice), 14, 16(a,b,d,e), 19</a:t>
            </a:r>
          </a:p>
          <a:p>
            <a:pPr marL="381000" indent="-381000">
              <a:buFont typeface="Calibri" pitchFamily="34" charset="0"/>
              <a:buNone/>
            </a:pPr>
            <a:endParaRPr lang="en-CA" sz="2800" smtClean="0"/>
          </a:p>
          <a:p>
            <a:pPr marL="381000" indent="-381000">
              <a:buFont typeface="Calibri" pitchFamily="34" charset="0"/>
              <a:buNone/>
            </a:pPr>
            <a:r>
              <a:rPr lang="en-CA" sz="2800" smtClean="0"/>
              <a:t>Puis</a:t>
            </a:r>
          </a:p>
          <a:p>
            <a:pPr marL="381000" indent="-381000">
              <a:buFont typeface="Calibri" pitchFamily="34" charset="0"/>
              <a:buNone/>
            </a:pPr>
            <a:r>
              <a:rPr lang="en-CA" sz="2800" smtClean="0"/>
              <a:t>#20, 21, 22, 24</a:t>
            </a:r>
          </a:p>
          <a:p>
            <a:pPr marL="381000" indent="-381000"/>
            <a:endParaRPr lang="en-CA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peux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….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362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9775" y="1841500"/>
            <a:ext cx="6745288" cy="633413"/>
          </a:xfrm>
        </p:spPr>
      </p:pic>
      <p:pic>
        <p:nvPicPr>
          <p:cNvPr id="1536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5675" y="2616200"/>
            <a:ext cx="62182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5350" y="3790950"/>
            <a:ext cx="62182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8525" y="4646613"/>
            <a:ext cx="5837238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9950" y="5470525"/>
            <a:ext cx="60372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RAS: N01 – Les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élèves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338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2009775"/>
            <a:ext cx="8115300" cy="216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Dessine un carré avec une l</a:t>
            </a:r>
            <a:r>
              <a:rPr lang="en-CA" altLang="fil-PH" smtClean="0"/>
              <a:t>o</a:t>
            </a:r>
            <a:r>
              <a:rPr lang="en-CA" smtClean="0"/>
              <a:t>ngueur du coté de 3unités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CA" sz="2800" smtClean="0"/>
              <a:t>Quelle serait la formule de son aire?  </a:t>
            </a:r>
          </a:p>
          <a:p>
            <a:pPr>
              <a:lnSpc>
                <a:spcPct val="70000"/>
              </a:lnSpc>
            </a:pPr>
            <a:r>
              <a:rPr lang="en-CA" sz="2800" smtClean="0"/>
              <a:t>A = 3 x 3 (une multiplication répétée)</a:t>
            </a:r>
          </a:p>
          <a:p>
            <a:pPr>
              <a:lnSpc>
                <a:spcPct val="70000"/>
              </a:lnSpc>
            </a:pPr>
            <a:r>
              <a:rPr lang="en-CA" sz="4400" smtClean="0"/>
              <a:t>                        </a:t>
            </a:r>
            <a:r>
              <a:rPr lang="en-CA" sz="4400" b="1" smtClean="0"/>
              <a:t>3</a:t>
            </a:r>
            <a:r>
              <a:rPr lang="en-CA" sz="4400" b="1" baseline="30000" smtClean="0"/>
              <a:t>2</a:t>
            </a:r>
          </a:p>
          <a:p>
            <a:pPr>
              <a:lnSpc>
                <a:spcPct val="70000"/>
              </a:lnSpc>
            </a:pPr>
            <a:endParaRPr lang="en-CA" sz="4400" baseline="30000" smtClean="0"/>
          </a:p>
          <a:p>
            <a:pPr>
              <a:lnSpc>
                <a:spcPct val="70000"/>
              </a:lnSpc>
            </a:pPr>
            <a:endParaRPr lang="en-CA" sz="4400" baseline="30000" smtClean="0"/>
          </a:p>
          <a:p>
            <a:pPr>
              <a:lnSpc>
                <a:spcPct val="70000"/>
              </a:lnSpc>
            </a:pPr>
            <a:r>
              <a:rPr lang="en-CA" sz="4400" baseline="30000" smtClean="0"/>
              <a:t>Qu’est-ce que la base (3) représente?</a:t>
            </a:r>
          </a:p>
          <a:p>
            <a:pPr>
              <a:lnSpc>
                <a:spcPct val="70000"/>
              </a:lnSpc>
            </a:pPr>
            <a:endParaRPr lang="en-CA" sz="4400" baseline="30000" smtClean="0"/>
          </a:p>
          <a:p>
            <a:pPr>
              <a:lnSpc>
                <a:spcPct val="70000"/>
              </a:lnSpc>
            </a:pPr>
            <a:r>
              <a:rPr lang="en-CA" sz="4400" baseline="30000" smtClean="0"/>
              <a:t>C’est quelle sorte de figure?</a:t>
            </a:r>
          </a:p>
          <a:p>
            <a:pPr>
              <a:lnSpc>
                <a:spcPct val="70000"/>
              </a:lnSpc>
            </a:pPr>
            <a:endParaRPr lang="en-CA" sz="2800" smtClean="0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171950" y="3357563"/>
            <a:ext cx="271463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443288" y="3843338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/>
              <a:t>La base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4843463" y="2957513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772150" y="2843213"/>
            <a:ext cx="1757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/>
              <a:t>L’exposant</a:t>
            </a:r>
          </a:p>
        </p:txBody>
      </p:sp>
      <p:sp>
        <p:nvSpPr>
          <p:cNvPr id="22536" name="AutoShape 8"/>
          <p:cNvSpPr>
            <a:spLocks/>
          </p:cNvSpPr>
          <p:nvPr/>
        </p:nvSpPr>
        <p:spPr bwMode="auto">
          <a:xfrm>
            <a:off x="3843338" y="2800350"/>
            <a:ext cx="357187" cy="628650"/>
          </a:xfrm>
          <a:prstGeom prst="leftBrace">
            <a:avLst>
              <a:gd name="adj1" fmla="val 14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714500" y="2914650"/>
            <a:ext cx="2014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14400">
              <a:spcBef>
                <a:spcPct val="50000"/>
              </a:spcBef>
            </a:pPr>
            <a:r>
              <a:rPr lang="en-CA"/>
              <a:t>Une puissance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7672388" y="2728913"/>
            <a:ext cx="30718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 sz="2000" i="1"/>
              <a:t>“trois à l’exposant 2” </a:t>
            </a:r>
            <a:r>
              <a:rPr lang="en-CA" sz="2000"/>
              <a:t>ou</a:t>
            </a:r>
          </a:p>
          <a:p>
            <a:pPr defTabSz="914400">
              <a:spcBef>
                <a:spcPct val="50000"/>
              </a:spcBef>
            </a:pPr>
            <a:r>
              <a:rPr lang="en-CA" sz="2000" i="1"/>
              <a:t>“trois au carré”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Dessine un cube avec une l</a:t>
            </a:r>
            <a:r>
              <a:rPr lang="en-CA" altLang="fil-PH" smtClean="0"/>
              <a:t>o</a:t>
            </a:r>
            <a:r>
              <a:rPr lang="en-CA" smtClean="0"/>
              <a:t>ngueur du coté de 2 unités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3200" smtClean="0"/>
              <a:t>Quelle serait la formule de son volume?  </a:t>
            </a:r>
          </a:p>
          <a:p>
            <a:r>
              <a:rPr lang="en-CA" sz="3200" smtClean="0"/>
              <a:t>V = 2 x 2 x 2 (une multiplication répétée)</a:t>
            </a:r>
          </a:p>
          <a:p>
            <a:r>
              <a:rPr lang="en-CA" sz="4000" b="1" smtClean="0"/>
              <a:t>                  </a:t>
            </a:r>
            <a:r>
              <a:rPr lang="en-CA" sz="4800" b="1" smtClean="0"/>
              <a:t>2</a:t>
            </a:r>
            <a:r>
              <a:rPr lang="en-CA" sz="4800" b="1" baseline="30000" smtClean="0"/>
              <a:t>3</a:t>
            </a:r>
          </a:p>
          <a:p>
            <a:r>
              <a:rPr lang="en-CA" sz="4800" baseline="30000" smtClean="0"/>
              <a:t>Qu’est-ce que la base (2) représente?</a:t>
            </a:r>
          </a:p>
          <a:p>
            <a:r>
              <a:rPr lang="en-CA" sz="4800" baseline="30000" smtClean="0"/>
              <a:t>C’est quelle sorte de figure?</a:t>
            </a:r>
          </a:p>
          <a:p>
            <a:endParaRPr lang="en-CA" sz="4800" b="1" baseline="30000" smtClean="0"/>
          </a:p>
          <a:p>
            <a:endParaRPr lang="en-CA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957763" y="3186113"/>
            <a:ext cx="5386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i="1"/>
              <a:t>“deux à l’exposant 3” </a:t>
            </a:r>
            <a:r>
              <a:rPr lang="en-CA" sz="2000"/>
              <a:t>ou  </a:t>
            </a:r>
            <a:r>
              <a:rPr lang="en-CA" sz="2000" i="1"/>
              <a:t>“deux au cube”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sz="3600" smtClean="0"/>
              <a:t>La </a:t>
            </a:r>
            <a:r>
              <a:rPr lang="en-CA" sz="3600" b="1" smtClean="0"/>
              <a:t>multiplication </a:t>
            </a:r>
            <a:r>
              <a:rPr lang="en-CA" sz="3600" smtClean="0"/>
              <a:t>est une façon d’écrire une </a:t>
            </a:r>
            <a:r>
              <a:rPr lang="en-CA" sz="3600" b="1" smtClean="0"/>
              <a:t>addition répétée</a:t>
            </a:r>
          </a:p>
          <a:p>
            <a:pPr>
              <a:lnSpc>
                <a:spcPct val="80000"/>
              </a:lnSpc>
            </a:pPr>
            <a:r>
              <a:rPr lang="en-CA" sz="3600" smtClean="0"/>
              <a:t>2 + 2+ 2+ 2 = 2 x 4</a:t>
            </a:r>
          </a:p>
          <a:p>
            <a:pPr>
              <a:lnSpc>
                <a:spcPct val="80000"/>
              </a:lnSpc>
            </a:pPr>
            <a:endParaRPr lang="en-CA" sz="3600" smtClean="0"/>
          </a:p>
          <a:p>
            <a:pPr>
              <a:lnSpc>
                <a:spcPct val="80000"/>
              </a:lnSpc>
              <a:buFont typeface="Calibri" pitchFamily="34" charset="0"/>
              <a:buNone/>
            </a:pPr>
            <a:r>
              <a:rPr lang="en-CA" sz="3600" smtClean="0"/>
              <a:t>Les </a:t>
            </a:r>
            <a:r>
              <a:rPr lang="en-CA" sz="3600" b="1" smtClean="0"/>
              <a:t>exposants</a:t>
            </a:r>
            <a:r>
              <a:rPr lang="en-CA" sz="3600" smtClean="0"/>
              <a:t> sont une façon d’écrire une </a:t>
            </a:r>
            <a:r>
              <a:rPr lang="en-CA" sz="3600" b="1" smtClean="0"/>
              <a:t>multiplication répétée</a:t>
            </a:r>
          </a:p>
          <a:p>
            <a:pPr>
              <a:lnSpc>
                <a:spcPct val="80000"/>
              </a:lnSpc>
              <a:buFont typeface="Calibri" pitchFamily="34" charset="0"/>
              <a:buNone/>
            </a:pPr>
            <a:r>
              <a:rPr lang="en-CA" sz="3600" smtClean="0"/>
              <a:t>2 x 2 x 2 x 2 = 2</a:t>
            </a:r>
            <a:r>
              <a:rPr lang="en-CA" sz="3600" baseline="3000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Dessine la figure représentée par </a:t>
            </a:r>
            <a:r>
              <a:rPr lang="en-CA" b="1" smtClean="0"/>
              <a:t>2</a:t>
            </a:r>
            <a:r>
              <a:rPr lang="en-CA" b="1" baseline="30000" smtClean="0"/>
              <a:t>1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sz="4000" smtClean="0"/>
              <a:t>Qu’est-ce que la base de 2 représente?</a:t>
            </a:r>
          </a:p>
          <a:p>
            <a:pPr>
              <a:lnSpc>
                <a:spcPct val="80000"/>
              </a:lnSpc>
            </a:pPr>
            <a:endParaRPr lang="en-CA" sz="4000" smtClean="0"/>
          </a:p>
          <a:p>
            <a:pPr>
              <a:lnSpc>
                <a:spcPct val="80000"/>
              </a:lnSpc>
            </a:pPr>
            <a:r>
              <a:rPr lang="en-CA" sz="4000" smtClean="0"/>
              <a:t>2</a:t>
            </a:r>
            <a:r>
              <a:rPr lang="en-CA" sz="4000" baseline="30000" smtClean="0"/>
              <a:t>1</a:t>
            </a:r>
            <a:r>
              <a:rPr lang="en-CA" sz="4000" smtClean="0"/>
              <a:t> = 2</a:t>
            </a:r>
          </a:p>
          <a:p>
            <a:pPr>
              <a:lnSpc>
                <a:spcPct val="80000"/>
              </a:lnSpc>
            </a:pPr>
            <a:r>
              <a:rPr lang="en-CA" sz="4000" smtClean="0"/>
              <a:t>187</a:t>
            </a:r>
            <a:r>
              <a:rPr lang="en-CA" sz="4000" baseline="30000" smtClean="0"/>
              <a:t>1</a:t>
            </a:r>
            <a:r>
              <a:rPr lang="en-CA" sz="4000" smtClean="0"/>
              <a:t> = 187</a:t>
            </a:r>
          </a:p>
          <a:p>
            <a:pPr>
              <a:lnSpc>
                <a:spcPct val="80000"/>
              </a:lnSpc>
            </a:pPr>
            <a:endParaRPr lang="en-CA" sz="4000" smtClean="0"/>
          </a:p>
          <a:p>
            <a:pPr>
              <a:lnSpc>
                <a:spcPct val="80000"/>
              </a:lnSpc>
              <a:buFont typeface="Calibri" pitchFamily="34" charset="0"/>
              <a:buNone/>
            </a:pPr>
            <a:r>
              <a:rPr lang="en-CA" sz="4000" smtClean="0"/>
              <a:t>Une base à l’exposant 1 égale la base </a:t>
            </a:r>
            <a:r>
              <a:rPr lang="en-CA" sz="4000" b="1" i="1" smtClean="0"/>
              <a:t>a</a:t>
            </a:r>
            <a:r>
              <a:rPr lang="en-CA" sz="4000" b="1" i="1" baseline="30000" smtClean="0"/>
              <a:t>1 </a:t>
            </a:r>
            <a:r>
              <a:rPr lang="en-CA" sz="4000" b="1" i="1" smtClean="0"/>
              <a:t>= a</a:t>
            </a:r>
            <a:endParaRPr lang="en-CA" sz="4000" b="1" i="1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Est-ce que 3</a:t>
            </a:r>
            <a:r>
              <a:rPr lang="en-CA" baseline="30000" smtClean="0"/>
              <a:t>2</a:t>
            </a:r>
            <a:r>
              <a:rPr lang="en-CA" smtClean="0"/>
              <a:t> est identique à 2</a:t>
            </a:r>
            <a:r>
              <a:rPr lang="en-CA" baseline="30000" smtClean="0"/>
              <a:t>3</a:t>
            </a:r>
            <a:r>
              <a:rPr lang="en-CA" smtClean="0"/>
              <a:t>?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4000" smtClean="0"/>
              <a:t>Comment peut-on prouver ta réponse?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Vocabulaire: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sz="3200" b="1" smtClean="0"/>
              <a:t>Un nombre carré:</a:t>
            </a:r>
            <a:r>
              <a:rPr lang="en-CA" sz="3200" smtClean="0"/>
              <a:t> un nombre à l’exposant 2</a:t>
            </a:r>
          </a:p>
          <a:p>
            <a:pPr>
              <a:lnSpc>
                <a:spcPct val="80000"/>
              </a:lnSpc>
            </a:pPr>
            <a:r>
              <a:rPr lang="en-CA" sz="3200" b="1" smtClean="0"/>
              <a:t>Un nombre cubique:</a:t>
            </a:r>
            <a:r>
              <a:rPr lang="en-CA" sz="3200" smtClean="0"/>
              <a:t> un nombre à l’exposant 3</a:t>
            </a:r>
          </a:p>
          <a:p>
            <a:pPr>
              <a:lnSpc>
                <a:spcPct val="80000"/>
              </a:lnSpc>
            </a:pPr>
            <a:r>
              <a:rPr lang="en-CA" sz="3200" smtClean="0"/>
              <a:t>3 façons d’écrire un nombre (ex. 125):</a:t>
            </a:r>
          </a:p>
          <a:p>
            <a:pPr lvl="1">
              <a:lnSpc>
                <a:spcPct val="80000"/>
              </a:lnSpc>
            </a:pPr>
            <a:r>
              <a:rPr lang="en-CA" sz="3200" b="1" smtClean="0"/>
              <a:t>Forme standard:</a:t>
            </a:r>
            <a:r>
              <a:rPr lang="en-CA" sz="3200" smtClean="0"/>
              <a:t> 125</a:t>
            </a:r>
          </a:p>
          <a:p>
            <a:pPr lvl="1">
              <a:lnSpc>
                <a:spcPct val="80000"/>
              </a:lnSpc>
            </a:pPr>
            <a:r>
              <a:rPr lang="en-CA" sz="3200" smtClean="0"/>
              <a:t>Comme une </a:t>
            </a:r>
            <a:r>
              <a:rPr lang="en-CA" sz="3200" b="1" smtClean="0"/>
              <a:t>multiplication répétée:</a:t>
            </a:r>
            <a:r>
              <a:rPr lang="en-CA" sz="3200" smtClean="0"/>
              <a:t> 5 x 5 x 5</a:t>
            </a:r>
          </a:p>
          <a:p>
            <a:pPr lvl="1">
              <a:lnSpc>
                <a:spcPct val="80000"/>
              </a:lnSpc>
            </a:pPr>
            <a:r>
              <a:rPr lang="en-CA" sz="3200" smtClean="0"/>
              <a:t>Comme une </a:t>
            </a:r>
            <a:r>
              <a:rPr lang="en-CA" sz="3200" b="1" smtClean="0"/>
              <a:t>puissance:</a:t>
            </a:r>
            <a:r>
              <a:rPr lang="en-CA" sz="3200" smtClean="0"/>
              <a:t> 5</a:t>
            </a:r>
            <a:r>
              <a:rPr lang="en-CA" sz="3200" baseline="30000" smtClean="0"/>
              <a:t>3</a:t>
            </a:r>
          </a:p>
          <a:p>
            <a:pPr lvl="1">
              <a:lnSpc>
                <a:spcPct val="80000"/>
              </a:lnSpc>
              <a:buFont typeface="Calibri" pitchFamily="34" charset="0"/>
              <a:buNone/>
            </a:pPr>
            <a:r>
              <a:rPr lang="en-CA" sz="3200" b="1" smtClean="0"/>
              <a:t>Évaluer</a:t>
            </a:r>
            <a:r>
              <a:rPr lang="en-CA" sz="3200" smtClean="0"/>
              <a:t>: trouver la forme standard d’une puissance ex. 2</a:t>
            </a:r>
            <a:r>
              <a:rPr lang="en-CA" sz="3200" baseline="30000" smtClean="0"/>
              <a:t>5</a:t>
            </a:r>
            <a:r>
              <a:rPr lang="en-CA" sz="3200" smtClean="0"/>
              <a:t> = 32</a:t>
            </a:r>
          </a:p>
          <a:p>
            <a:pPr lvl="1">
              <a:lnSpc>
                <a:spcPct val="80000"/>
              </a:lnSpc>
            </a:pPr>
            <a:endParaRPr lang="en-CA" sz="3200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Exemples – Écris la puissance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4000" smtClean="0"/>
              <a:t>a) 3 x 3 x 3 x 3 x 3 x 3</a:t>
            </a:r>
          </a:p>
          <a:p>
            <a:endParaRPr lang="en-CA" sz="4000" smtClean="0"/>
          </a:p>
          <a:p>
            <a:endParaRPr lang="en-CA" sz="4000" smtClean="0"/>
          </a:p>
          <a:p>
            <a:r>
              <a:rPr lang="en-CA" sz="4000" smtClean="0"/>
              <a:t>b)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466</TotalTime>
  <Words>299</Words>
  <Application>Microsoft Office PowerPoint</Application>
  <PresentationFormat>Custom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Calibri</vt:lpstr>
      <vt:lpstr>Arial</vt:lpstr>
      <vt:lpstr>Calibri Light</vt:lpstr>
      <vt:lpstr>Retrospect</vt:lpstr>
      <vt:lpstr>Retrospect</vt:lpstr>
      <vt:lpstr>Retrospect</vt:lpstr>
      <vt:lpstr>Retrospect</vt:lpstr>
      <vt:lpstr>Retrospect</vt:lpstr>
      <vt:lpstr>Retrospect</vt:lpstr>
      <vt:lpstr>Retrospect</vt:lpstr>
      <vt:lpstr>Ch 2,1  Qu’est-ce qu’une puissance</vt:lpstr>
      <vt:lpstr>RAS: N01 – Les élèves:</vt:lpstr>
      <vt:lpstr>Dessine un carré avec une longueur du coté de 3unités</vt:lpstr>
      <vt:lpstr>Dessine un cube avec une longueur du coté de 2 unités</vt:lpstr>
      <vt:lpstr>Slide 5</vt:lpstr>
      <vt:lpstr>Dessine la figure représentée par 21</vt:lpstr>
      <vt:lpstr>Est-ce que 32 est identique à 23?</vt:lpstr>
      <vt:lpstr>Vocabulaire:</vt:lpstr>
      <vt:lpstr>Exemples – Écris la puissance</vt:lpstr>
      <vt:lpstr>Exemples – Évalue la puissance</vt:lpstr>
      <vt:lpstr>Avec les signes négatifs</vt:lpstr>
      <vt:lpstr>À faire</vt:lpstr>
      <vt:lpstr>À faire – Partie 2</vt:lpstr>
      <vt:lpstr>Je peux….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2,1  Qu’est-ce qu’une puissance</dc:title>
  <dc:creator>Lori Purcell</dc:creator>
  <cp:lastModifiedBy>User</cp:lastModifiedBy>
  <cp:revision>4</cp:revision>
  <dcterms:created xsi:type="dcterms:W3CDTF">2015-10-19T03:31:43Z</dcterms:created>
  <dcterms:modified xsi:type="dcterms:W3CDTF">2015-10-19T18:50:04Z</dcterms:modified>
</cp:coreProperties>
</file>