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7" r:id="rId8"/>
    <p:sldId id="261" r:id="rId9"/>
    <p:sldId id="262" r:id="rId10"/>
    <p:sldId id="263" r:id="rId11"/>
    <p:sldId id="264" r:id="rId12"/>
    <p:sldId id="265" r:id="rId13"/>
    <p:sldId id="268" r:id="rId14"/>
    <p:sldId id="269" r:id="rId15"/>
    <p:sldId id="271" r:id="rId16"/>
    <p:sldId id="270" r:id="rId17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B2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-108" y="-7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3617B-2207-4A2A-9E6A-D71442FD1C16}" type="datetimeFigureOut">
              <a:rPr lang="en-US"/>
              <a:pPr>
                <a:defRPr/>
              </a:pPr>
              <a:t>9/24/2015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4D0C5-A0F0-471F-BC5F-241FBBFA72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EACF6-59FA-4F91-9DF6-3C9D53141264}" type="datetimeFigureOut">
              <a:rPr lang="en-US"/>
              <a:pPr>
                <a:defRPr/>
              </a:pPr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566F5-C71E-41E9-A546-94CD3F3A1F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D3387-6BF4-4A82-9997-00408A654C02}" type="datetimeFigureOut">
              <a:rPr lang="en-US"/>
              <a:pPr>
                <a:defRPr/>
              </a:pPr>
              <a:t>9/24/2015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94CDB-440F-49C3-A95D-4AD5E9E459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BF8C5-544E-4B16-B262-6B2B35542BAF}" type="datetimeFigureOut">
              <a:rPr lang="en-US"/>
              <a:pPr>
                <a:defRPr/>
              </a:pPr>
              <a:t>9/24/2015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DB90F-E56E-4161-A9F1-81B90AC655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3A6F1-BA6B-4327-9EB7-DC217E739A42}" type="datetimeFigureOut">
              <a:rPr lang="en-US"/>
              <a:pPr>
                <a:defRPr/>
              </a:pPr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F7700-4044-46DB-97F0-B57299E83B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08D1C-B929-4796-97EF-D1D1B6A57362}" type="datetimeFigureOut">
              <a:rPr lang="en-US"/>
              <a:pPr>
                <a:defRPr/>
              </a:pPr>
              <a:t>9/24/2015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ACD6A-399B-42A1-B906-8562C1D08E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F94FB-1DC6-4E46-A302-0717AF801BF2}" type="datetimeFigureOut">
              <a:rPr lang="en-US"/>
              <a:pPr>
                <a:defRPr/>
              </a:pPr>
              <a:t>9/24/2015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15887-B81E-4FC0-B293-1DCF6C1870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F109A-1607-4FCC-B139-AF9E5F83C2AA}" type="datetimeFigureOut">
              <a:rPr lang="en-US"/>
              <a:pPr>
                <a:defRPr/>
              </a:pPr>
              <a:t>9/24/2015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9385F-4F56-4342-86F2-5B58BF011C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FB739-7364-4AAE-B6FD-F2405F6D544E}" type="datetimeFigureOut">
              <a:rPr lang="en-US"/>
              <a:pPr>
                <a:defRPr/>
              </a:pPr>
              <a:t>9/24/2015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6205A-1950-4193-8305-13E38B5ADC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16282-B0A2-4B55-A2F7-389C629B48B0}" type="datetimeFigureOut">
              <a:rPr lang="en-US"/>
              <a:pPr>
                <a:defRPr/>
              </a:pPr>
              <a:t>9/24/2015</a:t>
            </a:fld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B6D3B-9AC0-4AA1-8C59-0AC62BE66E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40513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4040188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65138" y="6459538"/>
            <a:ext cx="2619375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BB6D364-9E4B-47A7-83CB-516141C6F771}" type="datetimeFigureOut">
              <a:rPr lang="en-US"/>
              <a:pPr>
                <a:defRPr/>
              </a:pPr>
              <a:t>9/24/2015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538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B5C1730-0439-4384-88EC-7078CC465F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24D5C-3A07-4738-BEDE-F76AF7655C04}" type="datetimeFigureOut">
              <a:rPr lang="en-US"/>
              <a:pPr>
                <a:defRPr/>
              </a:pPr>
              <a:t>9/24/2015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EB238-25E9-48A9-89A6-F079BF6A27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6963" y="1846263"/>
            <a:ext cx="10058400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63" y="6459538"/>
            <a:ext cx="247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A2EEE0-B4C8-4C6C-AEB0-45E4ACECB2E3}" type="datetimeFigureOut">
              <a:rPr lang="en-US"/>
              <a:pPr>
                <a:defRPr/>
              </a:pPr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75" y="6459538"/>
            <a:ext cx="482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1238" y="6459538"/>
            <a:ext cx="1311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18594F-28E6-412C-96FC-5098A0FAF4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800" y="1738313"/>
            <a:ext cx="996632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9" r:id="rId2"/>
    <p:sldLayoutId id="2147483696" r:id="rId3"/>
    <p:sldLayoutId id="2147483690" r:id="rId4"/>
    <p:sldLayoutId id="2147483691" r:id="rId5"/>
    <p:sldLayoutId id="2147483692" r:id="rId6"/>
    <p:sldLayoutId id="2147483697" r:id="rId7"/>
    <p:sldLayoutId id="2147483698" r:id="rId8"/>
    <p:sldLayoutId id="2147483699" r:id="rId9"/>
    <p:sldLayoutId id="2147483693" r:id="rId10"/>
    <p:sldLayoutId id="2147483700" r:id="rId11"/>
    <p:sldLayoutId id="2147483694" r:id="rId12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6963" y="758825"/>
            <a:ext cx="10058400" cy="35655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A" sz="6600" dirty="0" smtClean="0"/>
              <a:t>L</a:t>
            </a:r>
            <a:r>
              <a:rPr lang="en-CA" sz="6600" dirty="0" smtClean="0"/>
              <a:t>’</a:t>
            </a:r>
            <a:r>
              <a:rPr lang="en-CA" sz="6600" dirty="0" err="1" smtClean="0"/>
              <a:t>aire</a:t>
            </a:r>
            <a:r>
              <a:rPr lang="en-CA" sz="6600" dirty="0" smtClean="0"/>
              <a:t> de la surface </a:t>
            </a:r>
            <a:r>
              <a:rPr lang="en-CA" sz="6600" dirty="0" err="1" smtClean="0"/>
              <a:t>d’objets</a:t>
            </a:r>
            <a:r>
              <a:rPr lang="en-CA" sz="6600" dirty="0" smtClean="0"/>
              <a:t> </a:t>
            </a:r>
            <a:r>
              <a:rPr lang="en-CA" sz="6600" dirty="0" err="1" smtClean="0"/>
              <a:t>formés</a:t>
            </a:r>
            <a:r>
              <a:rPr lang="en-CA" sz="6600" dirty="0" smtClean="0"/>
              <a:t> de </a:t>
            </a:r>
            <a:r>
              <a:rPr lang="en-CA" sz="6600" dirty="0" err="1" smtClean="0"/>
              <a:t>prismes</a:t>
            </a:r>
            <a:r>
              <a:rPr lang="en-CA" sz="6600" dirty="0" smtClean="0"/>
              <a:t> droits à base </a:t>
            </a:r>
            <a:r>
              <a:rPr lang="en-CA" sz="6600" dirty="0" err="1" smtClean="0"/>
              <a:t>rectangulaire</a:t>
            </a:r>
            <a:endParaRPr lang="fr-CA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138" y="4456113"/>
            <a:ext cx="10058400" cy="1143000"/>
          </a:xfrm>
        </p:spPr>
        <p:txBody>
          <a:bodyPr rtlCol="0"/>
          <a:lstStyle/>
          <a:p>
            <a:pPr eaLnBrk="1" fontAlgn="auto" hangingPunct="1">
              <a:defRPr/>
            </a:pPr>
            <a:r>
              <a:rPr lang="en-CA" dirty="0" err="1" smtClean="0"/>
              <a:t>Ch</a:t>
            </a:r>
            <a:r>
              <a:rPr lang="en-CA" dirty="0" smtClean="0"/>
              <a:t> 1.3	G01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??</a:t>
            </a: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Quelle</a:t>
            </a: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réponse</a:t>
            </a: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</a:t>
            </a: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correcte</a:t>
            </a: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mtClean="0"/>
              <a:t>Méthode 2 – alors attention avec Méthode 1! </a:t>
            </a:r>
            <a:endParaRPr lang="fr-CA" smtClean="0"/>
          </a:p>
        </p:txBody>
      </p:sp>
      <p:pic>
        <p:nvPicPr>
          <p:cNvPr id="2355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3600" y="2190750"/>
            <a:ext cx="28448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 </a:t>
            </a: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objets</a:t>
            </a: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composés</a:t>
            </a: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formés</a:t>
            </a: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plus </a:t>
            </a: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qu’un</a:t>
            </a: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objet</a:t>
            </a: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 eaLnBrk="1" fontAlgn="auto" hangingPunct="1">
              <a:defRPr/>
            </a:pP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Formés</a:t>
            </a: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plusieurs</a:t>
            </a: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copies d’un </a:t>
            </a: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même</a:t>
            </a: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objet (ex. Les trains </a:t>
            </a: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</a:t>
            </a: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cubes </a:t>
            </a: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emboîtables</a:t>
            </a: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91440" indent="-91440" eaLnBrk="1" fontAlgn="auto" hangingPunct="1">
              <a:defRPr/>
            </a:pP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Formés</a:t>
            </a: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plusieurs</a:t>
            </a: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objets</a:t>
            </a: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différents</a:t>
            </a:r>
            <a:endParaRPr lang="en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buFont typeface="Calibri" pitchFamily="34" charset="0"/>
              <a:buNone/>
              <a:defRPr/>
            </a:pP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457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0363" y="3011488"/>
            <a:ext cx="8485187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À faire</a:t>
            </a: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1025525" y="1817688"/>
            <a:ext cx="10058400" cy="4022725"/>
          </a:xfrm>
        </p:spPr>
        <p:txBody>
          <a:bodyPr/>
          <a:lstStyle/>
          <a:p>
            <a:pPr eaLnBrk="1" hangingPunct="1"/>
            <a:r>
              <a:rPr lang="en-CA" sz="3600" smtClean="0"/>
              <a:t>p. 30 #4, 7</a:t>
            </a:r>
            <a:endParaRPr lang="fr-CA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CA" smtClean="0"/>
              <a:t>Exemple 2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sz="3200" smtClean="0"/>
              <a:t>Deux prismes rectangulaires sont utilisés pour construire des escaliers pour une maison de poupées.</a:t>
            </a:r>
          </a:p>
          <a:p>
            <a:pPr lvl="1" eaLnBrk="1" hangingPunct="1"/>
            <a:r>
              <a:rPr lang="en-CA" sz="3200" smtClean="0"/>
              <a:t>Détermine l’aire de la surface des escaliers.</a:t>
            </a:r>
          </a:p>
          <a:p>
            <a:pPr lvl="1" eaLnBrk="1" hangingPunct="1"/>
            <a:r>
              <a:rPr lang="en-CA" sz="3200" smtClean="0"/>
              <a:t>Peut-on recouvrir les escaliers avec 200cm</a:t>
            </a:r>
            <a:r>
              <a:rPr lang="en-CA" sz="3200" baseline="30000" smtClean="0"/>
              <a:t>2</a:t>
            </a:r>
            <a:r>
              <a:rPr lang="en-CA" sz="3200" smtClean="0"/>
              <a:t> (0,02m</a:t>
            </a:r>
            <a:r>
              <a:rPr lang="en-CA" sz="3200" baseline="30000" smtClean="0"/>
              <a:t>2</a:t>
            </a:r>
            <a:r>
              <a:rPr lang="en-CA" sz="3200" smtClean="0"/>
              <a:t>) de moquette (</a:t>
            </a:r>
            <a:r>
              <a:rPr lang="en-CA" sz="3200" i="1" smtClean="0"/>
              <a:t>carpet</a:t>
            </a:r>
            <a:r>
              <a:rPr lang="en-CA" sz="3200" smtClean="0"/>
              <a:t>)? </a:t>
            </a:r>
          </a:p>
        </p:txBody>
      </p:sp>
      <p:pic>
        <p:nvPicPr>
          <p:cNvPr id="2662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7163" y="3803650"/>
            <a:ext cx="4946650" cy="233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6725" y="547688"/>
            <a:ext cx="5954713" cy="249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5313" y="3071813"/>
            <a:ext cx="5529262" cy="14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48413" y="919163"/>
            <a:ext cx="567213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78575" y="1262063"/>
            <a:ext cx="581342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Text Box 8"/>
          <p:cNvSpPr txBox="1">
            <a:spLocks noChangeArrowheads="1"/>
          </p:cNvSpPr>
          <p:nvPr/>
        </p:nvSpPr>
        <p:spPr bwMode="auto">
          <a:xfrm>
            <a:off x="6958013" y="3629025"/>
            <a:ext cx="465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CA" sz="2000" b="1">
                <a:latin typeface="Calibri" pitchFamily="34" charset="0"/>
              </a:rPr>
              <a:t>Soustraire les chevauchements:  </a:t>
            </a:r>
          </a:p>
        </p:txBody>
      </p:sp>
      <p:pic>
        <p:nvPicPr>
          <p:cNvPr id="27654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92988" y="3968750"/>
            <a:ext cx="3802062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5" name="Text Box 10"/>
          <p:cNvSpPr txBox="1">
            <a:spLocks noChangeArrowheads="1"/>
          </p:cNvSpPr>
          <p:nvPr/>
        </p:nvSpPr>
        <p:spPr bwMode="auto">
          <a:xfrm>
            <a:off x="671513" y="5029200"/>
            <a:ext cx="3586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CA" sz="2400" b="1">
                <a:latin typeface="Calibri" pitchFamily="34" charset="0"/>
              </a:rPr>
              <a:t>Aire de la surface totale:</a:t>
            </a:r>
            <a:r>
              <a:rPr lang="en-CA"/>
              <a:t> </a:t>
            </a:r>
          </a:p>
        </p:txBody>
      </p:sp>
      <p:pic>
        <p:nvPicPr>
          <p:cNvPr id="27656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86213" y="5026025"/>
            <a:ext cx="578485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7" name="Text Box 12"/>
          <p:cNvSpPr txBox="1">
            <a:spLocks noChangeArrowheads="1"/>
          </p:cNvSpPr>
          <p:nvPr/>
        </p:nvSpPr>
        <p:spPr bwMode="auto">
          <a:xfrm>
            <a:off x="671513" y="5672138"/>
            <a:ext cx="9872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CA" sz="2400" b="1">
                <a:latin typeface="Calibri" pitchFamily="34" charset="0"/>
              </a:rPr>
              <a:t>C’est moins que 200cm</a:t>
            </a:r>
            <a:r>
              <a:rPr lang="en-CA" sz="2400" b="1" baseline="30000">
                <a:latin typeface="Calibri" pitchFamily="34" charset="0"/>
              </a:rPr>
              <a:t>2</a:t>
            </a:r>
            <a:r>
              <a:rPr lang="en-CA" sz="2400" b="1">
                <a:latin typeface="Calibri" pitchFamily="34" charset="0"/>
              </a:rPr>
              <a:t> alors oui on peut les recouvrir.</a:t>
            </a:r>
          </a:p>
        </p:txBody>
      </p:sp>
      <p:sp>
        <p:nvSpPr>
          <p:cNvPr id="27658" name="Text Box 13"/>
          <p:cNvSpPr txBox="1">
            <a:spLocks noChangeArrowheads="1"/>
          </p:cNvSpPr>
          <p:nvPr/>
        </p:nvSpPr>
        <p:spPr bwMode="auto">
          <a:xfrm>
            <a:off x="185738" y="2357438"/>
            <a:ext cx="500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CA"/>
              <a:t>1)</a:t>
            </a:r>
          </a:p>
        </p:txBody>
      </p:sp>
      <p:sp>
        <p:nvSpPr>
          <p:cNvPr id="27659" name="Text Box 14"/>
          <p:cNvSpPr txBox="1">
            <a:spLocks noChangeArrowheads="1"/>
          </p:cNvSpPr>
          <p:nvPr/>
        </p:nvSpPr>
        <p:spPr bwMode="auto">
          <a:xfrm>
            <a:off x="6694488" y="317500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CA"/>
              <a:t>2) </a:t>
            </a:r>
          </a:p>
        </p:txBody>
      </p:sp>
      <p:sp>
        <p:nvSpPr>
          <p:cNvPr id="27660" name="Text Box 15"/>
          <p:cNvSpPr txBox="1">
            <a:spLocks noChangeArrowheads="1"/>
          </p:cNvSpPr>
          <p:nvPr/>
        </p:nvSpPr>
        <p:spPr bwMode="auto">
          <a:xfrm>
            <a:off x="6629400" y="3214688"/>
            <a:ext cx="514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CA"/>
              <a:t>3)</a:t>
            </a:r>
          </a:p>
        </p:txBody>
      </p:sp>
      <p:sp>
        <p:nvSpPr>
          <p:cNvPr id="27661" name="Text Box 16"/>
          <p:cNvSpPr txBox="1">
            <a:spLocks noChangeArrowheads="1"/>
          </p:cNvSpPr>
          <p:nvPr/>
        </p:nvSpPr>
        <p:spPr bwMode="auto">
          <a:xfrm>
            <a:off x="471488" y="4672013"/>
            <a:ext cx="471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CA"/>
              <a:t>4)</a:t>
            </a:r>
          </a:p>
        </p:txBody>
      </p:sp>
      <p:sp>
        <p:nvSpPr>
          <p:cNvPr id="27662" name="Line 17"/>
          <p:cNvSpPr>
            <a:spLocks noChangeShapeType="1"/>
          </p:cNvSpPr>
          <p:nvPr/>
        </p:nvSpPr>
        <p:spPr bwMode="auto">
          <a:xfrm flipH="1">
            <a:off x="2300288" y="457200"/>
            <a:ext cx="28575" cy="141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3" name="Text Box 18"/>
          <p:cNvSpPr txBox="1">
            <a:spLocks noChangeArrowheads="1"/>
          </p:cNvSpPr>
          <p:nvPr/>
        </p:nvSpPr>
        <p:spPr bwMode="auto">
          <a:xfrm>
            <a:off x="1185863" y="0"/>
            <a:ext cx="1985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CA">
                <a:latin typeface="Calibri" pitchFamily="34" charset="0"/>
              </a:rPr>
              <a:t>chevauchement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CA" smtClean="0"/>
              <a:t>p.31 #8a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>
          <a:xfrm>
            <a:off x="354013" y="1846263"/>
            <a:ext cx="7129462" cy="4022725"/>
          </a:xfrm>
        </p:spPr>
        <p:txBody>
          <a:bodyPr/>
          <a:lstStyle/>
          <a:p>
            <a:pPr eaLnBrk="1" hangingPunct="1"/>
            <a:r>
              <a:rPr lang="en-CA" sz="2400" b="1" u="sng" smtClean="0">
                <a:solidFill>
                  <a:schemeClr val="tx1"/>
                </a:solidFill>
              </a:rPr>
              <a:t>Le petit prisme: </a:t>
            </a:r>
          </a:p>
          <a:p>
            <a:pPr eaLnBrk="1" hangingPunct="1"/>
            <a:r>
              <a:rPr lang="en-CA" sz="2400" smtClean="0"/>
              <a:t>Dessous, dessus, devant, derrière: 4(2cm x 1cm) = 8cm</a:t>
            </a:r>
            <a:r>
              <a:rPr lang="en-CA" sz="2400" baseline="30000" smtClean="0"/>
              <a:t>2</a:t>
            </a:r>
          </a:p>
          <a:p>
            <a:pPr eaLnBrk="1" hangingPunct="1"/>
            <a:r>
              <a:rPr lang="en-CA" sz="2400" smtClean="0"/>
              <a:t>Gauche et droite: 2(1cm x 1cm) = 2cm</a:t>
            </a:r>
            <a:r>
              <a:rPr lang="en-CA" sz="2400" baseline="30000" smtClean="0"/>
              <a:t>2</a:t>
            </a:r>
          </a:p>
          <a:p>
            <a:pPr eaLnBrk="1" hangingPunct="1"/>
            <a:endParaRPr lang="en-CA" sz="2400" baseline="30000" smtClean="0"/>
          </a:p>
          <a:p>
            <a:pPr eaLnBrk="1" hangingPunct="1"/>
            <a:r>
              <a:rPr lang="en-CA" sz="2400" b="1" u="sng" smtClean="0"/>
              <a:t>Le grand prisme:</a:t>
            </a:r>
          </a:p>
          <a:p>
            <a:pPr eaLnBrk="1" hangingPunct="1"/>
            <a:r>
              <a:rPr lang="en-CA" sz="2400" smtClean="0"/>
              <a:t>Dessus et dessous: 2(5cm x 3cm) = 30cm</a:t>
            </a:r>
            <a:r>
              <a:rPr lang="en-CA" sz="2400" baseline="30000" smtClean="0"/>
              <a:t>2</a:t>
            </a:r>
          </a:p>
          <a:p>
            <a:pPr eaLnBrk="1" hangingPunct="1"/>
            <a:r>
              <a:rPr lang="en-CA" sz="2400" smtClean="0"/>
              <a:t>Devant et derrière: 2(5cm x 2cm) = 20cm</a:t>
            </a:r>
            <a:r>
              <a:rPr lang="en-CA" sz="2400" baseline="30000" smtClean="0"/>
              <a:t>2</a:t>
            </a:r>
          </a:p>
          <a:p>
            <a:pPr eaLnBrk="1" hangingPunct="1"/>
            <a:r>
              <a:rPr lang="en-CA" sz="2400" smtClean="0"/>
              <a:t>Gauche et droite: 2(3cm x 2 cm) = 12cm</a:t>
            </a:r>
            <a:r>
              <a:rPr lang="en-CA" sz="2400" baseline="30000" smtClean="0"/>
              <a:t>2</a:t>
            </a:r>
            <a:endParaRPr lang="en-CA" sz="2400" smtClean="0"/>
          </a:p>
          <a:p>
            <a:pPr eaLnBrk="1" hangingPunct="1"/>
            <a:endParaRPr lang="en-CA" sz="2400" smtClean="0"/>
          </a:p>
          <a:p>
            <a:pPr eaLnBrk="1" hangingPunct="1"/>
            <a:endParaRPr lang="en-CA" sz="2400" smtClean="0"/>
          </a:p>
          <a:p>
            <a:pPr eaLnBrk="1" hangingPunct="1"/>
            <a:endParaRPr lang="en-CA" smtClean="0"/>
          </a:p>
          <a:p>
            <a:pPr eaLnBrk="1" hangingPunct="1"/>
            <a:endParaRPr lang="en-CA" smtClean="0"/>
          </a:p>
        </p:txBody>
      </p:sp>
      <p:pic>
        <p:nvPicPr>
          <p:cNvPr id="2867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8213" y="185738"/>
            <a:ext cx="4699000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Text Box 6"/>
          <p:cNvSpPr txBox="1">
            <a:spLocks noChangeArrowheads="1"/>
          </p:cNvSpPr>
          <p:nvPr/>
        </p:nvSpPr>
        <p:spPr bwMode="auto">
          <a:xfrm>
            <a:off x="6343650" y="3271838"/>
            <a:ext cx="54864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CA" sz="2400" b="1" u="sng">
                <a:latin typeface="Calibri" pitchFamily="34" charset="0"/>
              </a:rPr>
              <a:t>Chevauchement:</a:t>
            </a:r>
            <a:r>
              <a:rPr lang="en-CA" sz="2400">
                <a:latin typeface="Calibri" pitchFamily="34" charset="0"/>
              </a:rPr>
              <a:t> 2(2cm x 1cm) = </a:t>
            </a:r>
            <a:r>
              <a:rPr lang="en-CA" sz="2400">
                <a:solidFill>
                  <a:srgbClr val="404040"/>
                </a:solidFill>
                <a:latin typeface="Calibri" pitchFamily="34" charset="0"/>
              </a:rPr>
              <a:t>4cm</a:t>
            </a:r>
            <a:r>
              <a:rPr lang="en-CA" sz="2400" baseline="30000">
                <a:solidFill>
                  <a:srgbClr val="404040"/>
                </a:solidFill>
                <a:latin typeface="Calibri" pitchFamily="34" charset="0"/>
              </a:rPr>
              <a:t>2</a:t>
            </a:r>
          </a:p>
          <a:p>
            <a:pPr defTabSz="914400">
              <a:spcBef>
                <a:spcPct val="50000"/>
              </a:spcBef>
            </a:pPr>
            <a:endParaRPr lang="en-CA" sz="2400">
              <a:latin typeface="Calibri" pitchFamily="34" charset="0"/>
            </a:endParaRPr>
          </a:p>
        </p:txBody>
      </p:sp>
      <p:sp>
        <p:nvSpPr>
          <p:cNvPr id="28677" name="Text Box 7"/>
          <p:cNvSpPr txBox="1">
            <a:spLocks noChangeArrowheads="1"/>
          </p:cNvSpPr>
          <p:nvPr/>
        </p:nvSpPr>
        <p:spPr bwMode="auto">
          <a:xfrm>
            <a:off x="5729288" y="3914775"/>
            <a:ext cx="6157912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CA" sz="2400" b="1" u="sng">
                <a:latin typeface="Calibri" pitchFamily="34" charset="0"/>
              </a:rPr>
              <a:t>Aire totale de la surface:</a:t>
            </a:r>
          </a:p>
          <a:p>
            <a:pPr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itchFamily="34" charset="0"/>
              <a:buChar char=" "/>
            </a:pPr>
            <a:r>
              <a:rPr lang="en-CA" sz="2400">
                <a:solidFill>
                  <a:srgbClr val="404040"/>
                </a:solidFill>
                <a:latin typeface="Calibri" pitchFamily="34" charset="0"/>
              </a:rPr>
              <a:t>8cm</a:t>
            </a:r>
            <a:r>
              <a:rPr lang="en-CA" sz="2400" baseline="30000">
                <a:solidFill>
                  <a:srgbClr val="404040"/>
                </a:solidFill>
                <a:latin typeface="Calibri" pitchFamily="34" charset="0"/>
              </a:rPr>
              <a:t>2</a:t>
            </a:r>
            <a:r>
              <a:rPr lang="en-CA" sz="2400">
                <a:solidFill>
                  <a:srgbClr val="404040"/>
                </a:solidFill>
                <a:latin typeface="Calibri" pitchFamily="34" charset="0"/>
              </a:rPr>
              <a:t> + 2cm</a:t>
            </a:r>
            <a:r>
              <a:rPr lang="en-CA" sz="2400" baseline="30000">
                <a:solidFill>
                  <a:srgbClr val="404040"/>
                </a:solidFill>
                <a:latin typeface="Calibri" pitchFamily="34" charset="0"/>
              </a:rPr>
              <a:t>2</a:t>
            </a:r>
            <a:r>
              <a:rPr lang="en-CA" sz="2400">
                <a:solidFill>
                  <a:srgbClr val="404040"/>
                </a:solidFill>
                <a:latin typeface="Calibri" pitchFamily="34" charset="0"/>
              </a:rPr>
              <a:t> + 30cm</a:t>
            </a:r>
            <a:r>
              <a:rPr lang="en-CA" sz="2400" baseline="30000">
                <a:solidFill>
                  <a:srgbClr val="404040"/>
                </a:solidFill>
                <a:latin typeface="Calibri" pitchFamily="34" charset="0"/>
              </a:rPr>
              <a:t>2</a:t>
            </a:r>
            <a:r>
              <a:rPr lang="en-CA" sz="2400">
                <a:solidFill>
                  <a:srgbClr val="404040"/>
                </a:solidFill>
                <a:latin typeface="Calibri" pitchFamily="34" charset="0"/>
              </a:rPr>
              <a:t> + 20cm</a:t>
            </a:r>
            <a:r>
              <a:rPr lang="en-CA" sz="2400" baseline="30000">
                <a:solidFill>
                  <a:srgbClr val="404040"/>
                </a:solidFill>
                <a:latin typeface="Calibri" pitchFamily="34" charset="0"/>
              </a:rPr>
              <a:t>2</a:t>
            </a:r>
            <a:r>
              <a:rPr lang="en-CA" sz="2400">
                <a:solidFill>
                  <a:srgbClr val="404040"/>
                </a:solidFill>
                <a:latin typeface="Calibri" pitchFamily="34" charset="0"/>
              </a:rPr>
              <a:t>+ 12cm</a:t>
            </a:r>
            <a:r>
              <a:rPr lang="en-CA" sz="2400" baseline="30000">
                <a:solidFill>
                  <a:srgbClr val="404040"/>
                </a:solidFill>
                <a:latin typeface="Calibri" pitchFamily="34" charset="0"/>
              </a:rPr>
              <a:t>2</a:t>
            </a:r>
            <a:r>
              <a:rPr lang="en-CA" sz="2400">
                <a:solidFill>
                  <a:srgbClr val="404040"/>
                </a:solidFill>
                <a:latin typeface="Calibri" pitchFamily="34" charset="0"/>
              </a:rPr>
              <a:t>-4cm</a:t>
            </a:r>
            <a:r>
              <a:rPr lang="en-CA" sz="2400" baseline="30000">
                <a:solidFill>
                  <a:srgbClr val="404040"/>
                </a:solidFill>
                <a:latin typeface="Calibri" pitchFamily="34" charset="0"/>
              </a:rPr>
              <a:t>2</a:t>
            </a:r>
          </a:p>
          <a:p>
            <a:pPr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itchFamily="34" charset="0"/>
              <a:buChar char=" "/>
            </a:pPr>
            <a:r>
              <a:rPr lang="en-CA" sz="2400" b="1">
                <a:solidFill>
                  <a:srgbClr val="404040"/>
                </a:solidFill>
                <a:latin typeface="Calibri" pitchFamily="34" charset="0"/>
              </a:rPr>
              <a:t>= 68cm</a:t>
            </a:r>
            <a:r>
              <a:rPr lang="en-CA" sz="2400" b="1" baseline="30000">
                <a:solidFill>
                  <a:srgbClr val="404040"/>
                </a:solidFill>
                <a:latin typeface="Calibri" pitchFamily="34" charset="0"/>
              </a:rPr>
              <a:t>2</a:t>
            </a:r>
          </a:p>
          <a:p>
            <a:pPr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itchFamily="34" charset="0"/>
              <a:buChar char=" "/>
            </a:pPr>
            <a:endParaRPr lang="en-CA" sz="2400" b="1">
              <a:solidFill>
                <a:srgbClr val="404040"/>
              </a:solidFill>
              <a:latin typeface="Calibri" pitchFamily="34" charset="0"/>
            </a:endParaRPr>
          </a:p>
          <a:p>
            <a:pPr defTabSz="914400">
              <a:spcBef>
                <a:spcPct val="50000"/>
              </a:spcBef>
            </a:pPr>
            <a:endParaRPr lang="en-CA" sz="2400">
              <a:latin typeface="Calibri" pitchFamily="34" charset="0"/>
            </a:endParaRPr>
          </a:p>
        </p:txBody>
      </p:sp>
      <p:sp>
        <p:nvSpPr>
          <p:cNvPr id="28678" name="Line 8"/>
          <p:cNvSpPr>
            <a:spLocks noChangeShapeType="1"/>
          </p:cNvSpPr>
          <p:nvPr/>
        </p:nvSpPr>
        <p:spPr bwMode="auto">
          <a:xfrm>
            <a:off x="8358188" y="3671888"/>
            <a:ext cx="2343150" cy="785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79" name="Text Box 9"/>
          <p:cNvSpPr txBox="1">
            <a:spLocks noChangeArrowheads="1"/>
          </p:cNvSpPr>
          <p:nvPr/>
        </p:nvSpPr>
        <p:spPr bwMode="auto">
          <a:xfrm>
            <a:off x="9544050" y="3929063"/>
            <a:ext cx="2085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CA">
                <a:latin typeface="Calibri" pitchFamily="34" charset="0"/>
              </a:rPr>
              <a:t>Soustraire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CA" smtClean="0"/>
              <a:t>À faire 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buFont typeface="Calibri" pitchFamily="34" charset="0"/>
              <a:buAutoNum type="arabicPeriod"/>
            </a:pPr>
            <a:r>
              <a:rPr lang="en-CA" sz="2800" smtClean="0"/>
              <a:t>p. 31 #8(b,c), 10, 11, 17</a:t>
            </a:r>
          </a:p>
          <a:p>
            <a:pPr marL="381000" indent="-381000" eaLnBrk="1" hangingPunct="1">
              <a:buFont typeface="Calibri" pitchFamily="34" charset="0"/>
              <a:buAutoNum type="arabicPeriod"/>
            </a:pPr>
            <a:r>
              <a:rPr lang="en-CA" sz="2800" smtClean="0"/>
              <a:t>Feuille 1.18 (je vais les ramasser et noter </a:t>
            </a:r>
            <a:r>
              <a:rPr lang="en-CA" sz="2800" b="1" smtClean="0"/>
              <a:t>une</a:t>
            </a:r>
            <a:r>
              <a:rPr lang="en-CA" sz="2800" smtClean="0"/>
              <a:t> des questions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CA" smtClean="0"/>
              <a:t>Je peux….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CA" sz="4400" smtClean="0"/>
              <a:t>Déterminer l’aire de la surface d’ un objet à 3-D (y inclut la soustraction des chevauchements)</a:t>
            </a:r>
          </a:p>
          <a:p>
            <a:pPr eaLnBrk="1" hangingPunct="1">
              <a:lnSpc>
                <a:spcPct val="70000"/>
              </a:lnSpc>
            </a:pPr>
            <a:endParaRPr lang="en-CA" sz="4400" smtClean="0"/>
          </a:p>
          <a:p>
            <a:pPr eaLnBrk="1" hangingPunct="1">
              <a:lnSpc>
                <a:spcPct val="70000"/>
              </a:lnSpc>
            </a:pPr>
            <a:r>
              <a:rPr lang="en-CA" sz="4400" smtClean="0"/>
              <a:t>Déterminer l’aire de la surface d’un objet à 3-D 	</a:t>
            </a:r>
          </a:p>
          <a:p>
            <a:pPr eaLnBrk="1" hangingPunct="1">
              <a:lnSpc>
                <a:spcPct val="70000"/>
              </a:lnSpc>
            </a:pPr>
            <a:r>
              <a:rPr lang="en-CA" sz="1800" smtClean="0"/>
              <a:t>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 </a:t>
            </a: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prisme</a:t>
            </a: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droit à base </a:t>
            </a: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rectangulaire</a:t>
            </a: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6386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92925" y="1895475"/>
            <a:ext cx="4725988" cy="2044700"/>
          </a:xfr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96963" y="3940175"/>
            <a:ext cx="494506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CA" sz="3600">
                <a:latin typeface="Calibri" pitchFamily="34" charset="0"/>
              </a:rPr>
              <a:t>Combien de faces compte-t-on?</a:t>
            </a:r>
          </a:p>
          <a:p>
            <a:pPr lvl="1"/>
            <a:endParaRPr lang="en-CA" sz="3600">
              <a:latin typeface="Calibri" pitchFamily="34" charset="0"/>
            </a:endParaRPr>
          </a:p>
          <a:p>
            <a:pPr lvl="2"/>
            <a:endParaRPr lang="fr-CA" sz="360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04888" y="1895475"/>
            <a:ext cx="512127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CA" sz="3600">
                <a:latin typeface="Calibri" pitchFamily="34" charset="0"/>
              </a:rPr>
              <a:t>Une boîte rectangulaire</a:t>
            </a:r>
          </a:p>
          <a:p>
            <a:pPr marL="285750" indent="-285750">
              <a:buFont typeface="Arial" charset="0"/>
              <a:buChar char="•"/>
            </a:pPr>
            <a:r>
              <a:rPr lang="en-CA" sz="3600">
                <a:latin typeface="Calibri" pitchFamily="34" charset="0"/>
              </a:rPr>
              <a:t>Un prisme avec des faces rectangulaires</a:t>
            </a:r>
            <a:endParaRPr lang="fr-CA" sz="36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CA" b="1" smtClean="0"/>
              <a:t>L’aire de la surface</a:t>
            </a:r>
            <a:endParaRPr lang="fr-CA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z="3600" smtClean="0"/>
              <a:t>L’aire totale de toutes les surfaces (faces) d’un objet</a:t>
            </a:r>
          </a:p>
          <a:p>
            <a:pPr eaLnBrk="1" hangingPunct="1"/>
            <a:endParaRPr lang="fr-CA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7810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Exemple</a:t>
            </a: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mtClean="0"/>
              <a:t>Trouve l’aire de la surface de la figure ci-contre: </a:t>
            </a:r>
            <a:endParaRPr lang="fr-CA" smtClean="0"/>
          </a:p>
        </p:txBody>
      </p:sp>
      <p:pic>
        <p:nvPicPr>
          <p:cNvPr id="1843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62688" y="657225"/>
            <a:ext cx="5437187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1613" y="4760913"/>
            <a:ext cx="8316912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38213" y="2947988"/>
            <a:ext cx="10777537" cy="159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Activité</a:t>
            </a: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aves</a:t>
            </a: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les cubes </a:t>
            </a: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emboîtables</a:t>
            </a: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z="2400" smtClean="0"/>
              <a:t>Copie et remplis le tableau p.25</a:t>
            </a:r>
          </a:p>
          <a:p>
            <a:pPr eaLnBrk="1" hangingPunct="1"/>
            <a:endParaRPr lang="en-CA" sz="2400" smtClean="0"/>
          </a:p>
          <a:p>
            <a:pPr eaLnBrk="1" hangingPunct="1"/>
            <a:r>
              <a:rPr lang="en-CA" sz="2400" smtClean="0"/>
              <a:t>Nous présumons que l’aire de chaque face est de 1 unite carrée.</a:t>
            </a:r>
          </a:p>
          <a:p>
            <a:pPr eaLnBrk="1" hangingPunct="1"/>
            <a:endParaRPr lang="en-CA" sz="2400" smtClean="0"/>
          </a:p>
          <a:p>
            <a:pPr eaLnBrk="1" hangingPunct="1"/>
            <a:r>
              <a:rPr lang="en-CA" sz="2400" smtClean="0"/>
              <a:t>Attention – le chevauchement!</a:t>
            </a:r>
          </a:p>
          <a:p>
            <a:pPr eaLnBrk="1" hangingPunct="1"/>
            <a:endParaRPr lang="en-CA" sz="2400" smtClean="0"/>
          </a:p>
          <a:p>
            <a:pPr eaLnBrk="1" hangingPunct="1"/>
            <a:r>
              <a:rPr lang="en-CA" sz="2400" smtClean="0"/>
              <a:t>Quelles regularités voit-on dans le nombre de cubes utilises et l’aire de la surface?</a:t>
            </a:r>
            <a:endParaRPr lang="fr-CA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CA" smtClean="0"/>
              <a:t>Prends 7 cubes….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sz="4400" smtClean="0"/>
              <a:t>Crée un objet et calcule son aire de la surface.  Explique ta méthode.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Essaie</a:t>
            </a: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les </a:t>
            </a: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exemples</a:t>
            </a: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p.26 et 27</a:t>
            </a: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fr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CA" smtClean="0"/>
              <a:t>Exemple 1: </a:t>
            </a:r>
            <a:r>
              <a:rPr lang="en-CA" sz="3600" smtClean="0"/>
              <a:t>Trouve l’aire de la surface de la figure ci-dessous:</a:t>
            </a:r>
            <a:r>
              <a:rPr lang="en-CA" smtClean="0"/>
              <a:t> </a:t>
            </a:r>
            <a:r>
              <a:rPr lang="en-CA" sz="3200" smtClean="0"/>
              <a:t>(la longueur de chaque carré est 1 cm)</a:t>
            </a:r>
            <a:endParaRPr lang="fr-CA" sz="3200" smtClean="0"/>
          </a:p>
        </p:txBody>
      </p:sp>
      <p:pic>
        <p:nvPicPr>
          <p:cNvPr id="22530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30250" y="1736725"/>
            <a:ext cx="3708400" cy="208438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250" y="4491038"/>
            <a:ext cx="879157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30250" y="3970338"/>
            <a:ext cx="332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>
                <a:latin typeface="Calibri" pitchFamily="34" charset="0"/>
              </a:rPr>
              <a:t>Méthode 1:</a:t>
            </a:r>
            <a:endParaRPr lang="fr-CA" sz="200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62438" y="5743575"/>
            <a:ext cx="2125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alibri" pitchFamily="34" charset="0"/>
              </a:rPr>
              <a:t>20cm</a:t>
            </a:r>
            <a:r>
              <a:rPr lang="en-CA" baseline="30000">
                <a:latin typeface="Calibri" pitchFamily="34" charset="0"/>
              </a:rPr>
              <a:t>2</a:t>
            </a:r>
            <a:endParaRPr lang="fr-CA" baseline="30000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54575" y="2038350"/>
            <a:ext cx="6967538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>
                <a:latin typeface="Calibri" pitchFamily="34" charset="0"/>
              </a:rPr>
              <a:t>Méthode 2: </a:t>
            </a:r>
          </a:p>
          <a:p>
            <a:r>
              <a:rPr lang="en-CA" sz="2000">
                <a:latin typeface="Calibri" pitchFamily="34" charset="0"/>
              </a:rPr>
              <a:t>-compte le nombre de faces (5 cubes x 6 faces chacun = 30)</a:t>
            </a:r>
          </a:p>
          <a:p>
            <a:r>
              <a:rPr lang="en-CA" sz="2000">
                <a:latin typeface="Calibri" pitchFamily="34" charset="0"/>
              </a:rPr>
              <a:t>-soustrait 2 faces par chevauchement (4 chevauchements x 2 = 8)</a:t>
            </a:r>
          </a:p>
          <a:p>
            <a:r>
              <a:rPr lang="en-CA" sz="2000">
                <a:latin typeface="Calibri" pitchFamily="34" charset="0"/>
              </a:rPr>
              <a:t>-Aire de la surface totale: 30-8 = 22 cm</a:t>
            </a:r>
            <a:r>
              <a:rPr lang="en-CA" sz="2000" baseline="30000">
                <a:latin typeface="Calibri" pitchFamily="34" charset="0"/>
              </a:rPr>
              <a:t>2</a:t>
            </a:r>
            <a:endParaRPr lang="fr-CA" sz="2000" baseline="30000">
              <a:latin typeface="Calibri" pitchFamily="34" charset="0"/>
            </a:endParaRPr>
          </a:p>
          <a:p>
            <a:endParaRPr lang="fr-CA" sz="2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679</TotalTime>
  <Words>381</Words>
  <Application>Microsoft Office PowerPoint</Application>
  <PresentationFormat>Custom</PresentationFormat>
  <Paragraphs>71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Calibri Light</vt:lpstr>
      <vt:lpstr>Calibri</vt:lpstr>
      <vt:lpstr>Retrospect</vt:lpstr>
      <vt:lpstr>Retrospect</vt:lpstr>
      <vt:lpstr>Retrospect</vt:lpstr>
      <vt:lpstr>Retrospect</vt:lpstr>
      <vt:lpstr>Retrospect</vt:lpstr>
      <vt:lpstr>Retrospect</vt:lpstr>
      <vt:lpstr>Retrospect</vt:lpstr>
      <vt:lpstr>L’aire de la surface d’objets formés de prismes droits à base rectangulaire</vt:lpstr>
      <vt:lpstr>Je peux….</vt:lpstr>
      <vt:lpstr>Un prisme droit à base rectangulaire</vt:lpstr>
      <vt:lpstr>L’aire de la surface</vt:lpstr>
      <vt:lpstr>Exemple</vt:lpstr>
      <vt:lpstr>Activité aves les cubes emboîtables</vt:lpstr>
      <vt:lpstr>Prends 7 cubes….</vt:lpstr>
      <vt:lpstr>Essaie les exemples p.26 et 27</vt:lpstr>
      <vt:lpstr>Exemple 1: Trouve l’aire de la surface de la figure ci-dessous: (la longueur de chaque carré est 1 cm)</vt:lpstr>
      <vt:lpstr>??Quelle réponse est correcte?</vt:lpstr>
      <vt:lpstr>Des objets composés: formés de plus qu’un objet</vt:lpstr>
      <vt:lpstr>À faire</vt:lpstr>
      <vt:lpstr>Exemple 2</vt:lpstr>
      <vt:lpstr>Slide 14</vt:lpstr>
      <vt:lpstr>p.31 #8a</vt:lpstr>
      <vt:lpstr>À faire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L’aire de la surface d’objets formés de prismes droits à base rectangulaire</dc:title>
  <dc:creator>Lori Purcell</dc:creator>
  <cp:lastModifiedBy>User</cp:lastModifiedBy>
  <cp:revision>10</cp:revision>
  <dcterms:created xsi:type="dcterms:W3CDTF">2015-09-23T00:51:29Z</dcterms:created>
  <dcterms:modified xsi:type="dcterms:W3CDTF">2015-09-24T17:39:30Z</dcterms:modified>
</cp:coreProperties>
</file>