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76" r:id="rId10"/>
    <p:sldId id="266" r:id="rId11"/>
    <p:sldId id="269" r:id="rId12"/>
    <p:sldId id="267" r:id="rId13"/>
    <p:sldId id="262" r:id="rId14"/>
    <p:sldId id="268" r:id="rId15"/>
    <p:sldId id="274" r:id="rId16"/>
    <p:sldId id="275" r:id="rId17"/>
    <p:sldId id="270" r:id="rId18"/>
    <p:sldId id="277" r:id="rId19"/>
    <p:sldId id="271" r:id="rId20"/>
    <p:sldId id="278" r:id="rId21"/>
    <p:sldId id="273" r:id="rId22"/>
    <p:sldId id="272" r:id="rId2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26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4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0242" name="Shape 4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4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2290" name="Shape 4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5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4338" name="Shape 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4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6386" name="Shape 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81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18434" name="Shape 8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8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27650" name="Shape 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87"/>
          <p:cNvSpPr>
            <a:spLocks noGrp="1" noRot="1" noChangeAspect="1"/>
          </p:cNvSpPr>
          <p:nvPr>
            <p:ph type="sldImg" idx="2"/>
          </p:nvPr>
        </p:nvSpPr>
        <p:spPr>
          <a:noFill/>
        </p:spPr>
      </p:sp>
      <p:sp>
        <p:nvSpPr>
          <p:cNvPr id="34818" name="Shape 8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5" name="Shape 12"/>
          <p:cNvCxnSpPr>
            <a:cxnSpLocks noChangeShapeType="1"/>
          </p:cNvCxnSpPr>
          <p:nvPr/>
        </p:nvCxnSpPr>
        <p:spPr bwMode="auto">
          <a:xfrm>
            <a:off x="457200" y="411163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6" name="Shape 13"/>
          <p:cNvCxnSpPr>
            <a:cxnSpLocks noChangeShapeType="1"/>
          </p:cNvCxnSpPr>
          <p:nvPr/>
        </p:nvCxnSpPr>
        <p:spPr bwMode="auto">
          <a:xfrm>
            <a:off x="457200" y="3633788"/>
            <a:ext cx="8229600" cy="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14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81036B-3BCB-4AAA-B967-320CE9B0E730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5" name="Shape 18"/>
          <p:cNvCxnSpPr>
            <a:cxnSpLocks noChangeShapeType="1"/>
          </p:cNvCxnSpPr>
          <p:nvPr/>
        </p:nvCxnSpPr>
        <p:spPr bwMode="auto">
          <a:xfrm>
            <a:off x="457200" y="1143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19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BF681F-CEC4-4869-98A0-7EB2CCE54D5F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6" name="Shape 24"/>
          <p:cNvCxnSpPr>
            <a:cxnSpLocks noChangeShapeType="1"/>
          </p:cNvCxnSpPr>
          <p:nvPr/>
        </p:nvCxnSpPr>
        <p:spPr bwMode="auto">
          <a:xfrm>
            <a:off x="457200" y="1143000"/>
            <a:ext cx="8229600" cy="0"/>
          </a:xfrm>
          <a:prstGeom prst="straightConnector1">
            <a:avLst/>
          </a:prstGeom>
          <a:noFill/>
          <a:ln w="50800">
            <a:solidFill>
              <a:srgbClr val="DA0002"/>
            </a:solidFill>
            <a:round/>
            <a:headEnd/>
            <a:tailEnd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25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C2256F-7F7A-45EF-96B9-1057ABB33336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4" name="Shape 28"/>
          <p:cNvCxnSpPr>
            <a:cxnSpLocks noChangeShapeType="1"/>
          </p:cNvCxnSpPr>
          <p:nvPr/>
        </p:nvCxnSpPr>
        <p:spPr bwMode="auto">
          <a:xfrm>
            <a:off x="457200" y="1143000"/>
            <a:ext cx="82296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29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D89C65-958D-4DDE-8301-A15A37F2722C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4" name="Shape 32"/>
          <p:cNvCxnSpPr>
            <a:cxnSpLocks noChangeShapeType="1"/>
          </p:cNvCxnSpPr>
          <p:nvPr/>
        </p:nvCxnSpPr>
        <p:spPr bwMode="auto">
          <a:xfrm>
            <a:off x="457200" y="431800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5" name="Shape 33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DBEEA12-6CAE-4B26-BE53-64A1A07423E3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3" name="Shape 35"/>
          <p:cNvCxnSpPr>
            <a:cxnSpLocks noChangeShapeType="1"/>
          </p:cNvCxnSpPr>
          <p:nvPr/>
        </p:nvCxnSpPr>
        <p:spPr bwMode="auto">
          <a:xfrm>
            <a:off x="457200" y="112713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4" name="Shape 36"/>
          <p:cNvSpPr txBox="1">
            <a:spLocks noGrp="1"/>
          </p:cNvSpPr>
          <p:nvPr>
            <p:ph type="sldNum" idx="10"/>
          </p:nvPr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778E75-9B60-4C14-A6AA-F9ABC520A9FE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>
              <a:sym typeface="Arial" charset="0"/>
            </a:endParaRPr>
          </a:p>
        </p:txBody>
      </p:sp>
      <p:cxnSp>
        <p:nvCxnSpPr>
          <p:cNvPr id="1028" name="Shape 7"/>
          <p:cNvCxnSpPr>
            <a:cxnSpLocks noChangeShapeType="1"/>
          </p:cNvCxnSpPr>
          <p:nvPr/>
        </p:nvCxnSpPr>
        <p:spPr bwMode="auto">
          <a:xfrm>
            <a:off x="457200" y="5022850"/>
            <a:ext cx="8229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</p:cxnSp>
      <p:sp>
        <p:nvSpPr>
          <p:cNvPr id="1029" name="Shape 8"/>
          <p:cNvSpPr txBox="1">
            <a:spLocks noGrp="1"/>
          </p:cNvSpPr>
          <p:nvPr/>
        </p:nvSpPr>
        <p:spPr bwMode="auto">
          <a:xfrm>
            <a:off x="8556625" y="4749800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/>
            <a:fld id="{8581DC15-EFD4-45BB-A547-D79921633B07}" type="slidenum">
              <a:rPr lang="fr-CA" sz="1300"/>
              <a:pPr algn="r"/>
              <a:t>‹#›</a:t>
            </a:fld>
            <a:endParaRPr lang="fr-CA" sz="13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38"/>
          <p:cNvSpPr txBox="1">
            <a:spLocks noGrp="1"/>
          </p:cNvSpPr>
          <p:nvPr>
            <p:ph type="ctrTitle"/>
          </p:nvPr>
        </p:nvSpPr>
        <p:spPr>
          <a:xfrm>
            <a:off x="457200" y="563563"/>
            <a:ext cx="8229600" cy="30099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  <a:buSzTx/>
            </a:pPr>
            <a:r>
              <a:rPr lang="fr-CA" sz="4800" b="1" smtClean="0">
                <a:solidFill>
                  <a:schemeClr val="accent1"/>
                </a:solidFill>
                <a:latin typeface="Arial" charset="0"/>
                <a:cs typeface="Arial" charset="0"/>
              </a:rPr>
              <a:t>Ch 1.2 - La racine carrée des carrés non parfaits</a:t>
            </a:r>
            <a:br>
              <a:rPr lang="fr-CA" sz="4800" b="1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CA" sz="4800" b="1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9218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38"/>
            <a:ext cx="8229600" cy="12334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5B595A"/>
              </a:buClr>
              <a:buSzTx/>
            </a:pPr>
            <a:r>
              <a:rPr lang="en-CA" sz="2000" smtClean="0">
                <a:solidFill>
                  <a:srgbClr val="5B595A"/>
                </a:solidFill>
                <a:latin typeface="Arial" charset="0"/>
                <a:cs typeface="Arial" charset="0"/>
              </a:rPr>
              <a:t>N06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2355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CA" sz="3000" smtClean="0">
                <a:latin typeface="Arial" charset="0"/>
                <a:cs typeface="Arial" charset="0"/>
              </a:rPr>
              <a:t>Sers-toi d’une calculatrice pour trouver: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fr-CA" sz="3000" smtClean="0">
              <a:latin typeface="Arial" charset="0"/>
              <a:cs typeface="Arial" charset="0"/>
            </a:endParaRP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1885950"/>
            <a:ext cx="78771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Que vois-tu?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9513"/>
            <a:ext cx="8229600" cy="3746500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800" dirty="0" smtClean="0">
                <a:solidFill>
                  <a:schemeClr val="dk1"/>
                </a:solidFill>
                <a:sym typeface="Arial"/>
              </a:rPr>
              <a:t>La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racine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carrée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d’un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carré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parfait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est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un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exact (un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entier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,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ou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un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décimal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qui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finit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ou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800" dirty="0" err="1" smtClean="0">
                <a:solidFill>
                  <a:schemeClr val="dk1"/>
                </a:solidFill>
                <a:sym typeface="Arial"/>
              </a:rPr>
              <a:t>périodique</a:t>
            </a:r>
            <a:r>
              <a:rPr lang="en-CA" sz="2800" dirty="0" smtClean="0">
                <a:solidFill>
                  <a:schemeClr val="dk1"/>
                </a:solidFill>
                <a:sym typeface="Arial"/>
              </a:rPr>
              <a:t>)</a:t>
            </a:r>
            <a:endParaRPr lang="en-CA" sz="2800" dirty="0">
              <a:solidFill>
                <a:schemeClr val="dk1"/>
              </a:solidFill>
              <a:sym typeface="Arial"/>
            </a:endParaRPr>
          </a:p>
          <a:p>
            <a:pPr lvl="4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en-CA" sz="1800" dirty="0">
                <a:solidFill>
                  <a:schemeClr val="dk1"/>
                </a:solidFill>
                <a:sym typeface="Arial"/>
              </a:rPr>
              <a:t>	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-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Ces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racines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carrées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sont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les </a:t>
            </a:r>
            <a:r>
              <a:rPr lang="en-CA" sz="1800" b="1" u="sng" dirty="0" err="1" smtClean="0">
                <a:solidFill>
                  <a:schemeClr val="dk1"/>
                </a:solidFill>
                <a:sym typeface="Arial"/>
              </a:rPr>
              <a:t>nombres</a:t>
            </a:r>
            <a:r>
              <a:rPr lang="en-CA" sz="1800" b="1" u="sng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b="1" u="sng" dirty="0" err="1" smtClean="0">
                <a:solidFill>
                  <a:schemeClr val="dk1"/>
                </a:solidFill>
                <a:sym typeface="Arial"/>
              </a:rPr>
              <a:t>rationnels</a:t>
            </a:r>
            <a:r>
              <a:rPr lang="en-CA" sz="1800" b="1" u="sng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(exacts)</a:t>
            </a:r>
          </a:p>
          <a:p>
            <a:pPr lvl="4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lang="en-CA" sz="1800" dirty="0" smtClean="0">
              <a:solidFill>
                <a:schemeClr val="dk1"/>
              </a:solidFill>
              <a:sym typeface="Arial"/>
            </a:endParaRPr>
          </a:p>
          <a:p>
            <a:pPr marL="285750" indent="-28575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CA" sz="2400" dirty="0" smtClean="0">
                <a:solidFill>
                  <a:schemeClr val="dk1"/>
                </a:solidFill>
                <a:sym typeface="Arial"/>
              </a:rPr>
              <a:t>La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racine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carrée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d’un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qui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n’est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pas un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carré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parfait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est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un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inexact (un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nombre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décimal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qui ne </a:t>
            </a:r>
            <a:r>
              <a:rPr lang="en-CA" sz="2400" dirty="0" err="1" smtClean="0">
                <a:solidFill>
                  <a:schemeClr val="dk1"/>
                </a:solidFill>
                <a:sym typeface="Arial"/>
              </a:rPr>
              <a:t>finit</a:t>
            </a:r>
            <a:r>
              <a:rPr lang="en-CA" sz="2400" dirty="0" smtClean="0">
                <a:solidFill>
                  <a:schemeClr val="dk1"/>
                </a:solidFill>
                <a:sym typeface="Arial"/>
              </a:rPr>
              <a:t> pas)</a:t>
            </a:r>
          </a:p>
          <a:p>
            <a:pPr lvl="3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en-CA" sz="1800" dirty="0">
                <a:solidFill>
                  <a:schemeClr val="dk1"/>
                </a:solidFill>
                <a:sym typeface="Arial"/>
              </a:rPr>
              <a:t>	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-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Ces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racines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carrées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sont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 les </a:t>
            </a:r>
            <a:r>
              <a:rPr lang="en-CA" sz="1800" b="1" u="sng" dirty="0" err="1" smtClean="0">
                <a:solidFill>
                  <a:schemeClr val="dk1"/>
                </a:solidFill>
                <a:sym typeface="Arial"/>
              </a:rPr>
              <a:t>nombres</a:t>
            </a:r>
            <a:r>
              <a:rPr lang="en-CA" sz="1800" b="1" u="sng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b="1" u="sng" dirty="0" err="1" smtClean="0">
                <a:solidFill>
                  <a:schemeClr val="dk1"/>
                </a:solidFill>
                <a:sym typeface="Arial"/>
              </a:rPr>
              <a:t>irrationnels</a:t>
            </a:r>
            <a:r>
              <a:rPr lang="en-CA" sz="1800" b="1" u="sng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(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estimés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/ </a:t>
            </a:r>
          </a:p>
          <a:p>
            <a:pPr lvl="3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en-CA" sz="1800" dirty="0">
                <a:solidFill>
                  <a:schemeClr val="dk1"/>
                </a:solidFill>
                <a:sym typeface="Arial"/>
              </a:rPr>
              <a:t>	</a:t>
            </a:r>
            <a:r>
              <a:rPr lang="en-CA" sz="1800" dirty="0" err="1" smtClean="0">
                <a:solidFill>
                  <a:schemeClr val="dk1"/>
                </a:solidFill>
                <a:sym typeface="Arial"/>
              </a:rPr>
              <a:t>inexacts</a:t>
            </a:r>
            <a:r>
              <a:rPr lang="en-CA" sz="1800" dirty="0" smtClean="0">
                <a:solidFill>
                  <a:schemeClr val="dk1"/>
                </a:solidFill>
                <a:sym typeface="Arial"/>
              </a:rPr>
              <a:t>)</a:t>
            </a:r>
          </a:p>
          <a:p>
            <a:pPr lvl="4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lang="en-CA" sz="1800" dirty="0" smtClean="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en-CA" sz="3000" dirty="0" smtClean="0">
                <a:solidFill>
                  <a:schemeClr val="dk1"/>
                </a:solidFill>
                <a:sym typeface="Arial"/>
              </a:rPr>
              <a:t> </a:t>
            </a:r>
            <a:endParaRPr lang="fr-CA" sz="3000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À faire: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25602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CA" sz="3000" smtClean="0">
                <a:latin typeface="Arial" charset="0"/>
                <a:cs typeface="Arial" charset="0"/>
              </a:rPr>
              <a:t>p.18 #4 (choisir 4), 7 (a,c,d,f), 9</a:t>
            </a:r>
            <a:endParaRPr lang="fr-CA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8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Es-tu capable de: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571500" indent="-3429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A" sz="2400" dirty="0">
                <a:solidFill>
                  <a:schemeClr val="dk1"/>
                </a:solidFill>
                <a:sym typeface="Arial"/>
              </a:rPr>
              <a:t>Estimer la racine carrée d’un </a:t>
            </a:r>
            <a:r>
              <a:rPr lang="fr-CA" sz="2400" b="1" dirty="0">
                <a:solidFill>
                  <a:schemeClr val="dk1"/>
                </a:solidFill>
                <a:sym typeface="Arial"/>
              </a:rPr>
              <a:t>nombre </a:t>
            </a:r>
            <a:r>
              <a:rPr lang="fr-CA" sz="2400" b="1" dirty="0" smtClean="0">
                <a:solidFill>
                  <a:schemeClr val="dk1"/>
                </a:solidFill>
                <a:sym typeface="Arial"/>
              </a:rPr>
              <a:t>décimal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qui 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n’est pas un carré parfait en utilisant des racines carrées de carrés parfaits comme points de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référence?</a:t>
            </a:r>
            <a:endParaRPr lang="fr-CA" sz="2400" dirty="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sz="2400" dirty="0">
              <a:solidFill>
                <a:schemeClr val="dk1"/>
              </a:solidFill>
              <a:sym typeface="Arial"/>
            </a:endParaRPr>
          </a:p>
          <a:p>
            <a:pPr marL="571500" indent="-3429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A" sz="2400" dirty="0">
                <a:solidFill>
                  <a:schemeClr val="dk1"/>
                </a:solidFill>
                <a:sym typeface="Arial"/>
              </a:rPr>
              <a:t>Déterminer approximativement la racine carrée d’un </a:t>
            </a:r>
            <a:r>
              <a:rPr lang="fr-CA" sz="2400" b="1" dirty="0">
                <a:solidFill>
                  <a:schemeClr val="dk1"/>
                </a:solidFill>
                <a:sym typeface="Arial"/>
              </a:rPr>
              <a:t>nombre </a:t>
            </a:r>
            <a:r>
              <a:rPr lang="fr-CA" sz="2400" b="1" dirty="0" smtClean="0">
                <a:solidFill>
                  <a:schemeClr val="dk1"/>
                </a:solidFill>
                <a:sym typeface="Arial"/>
              </a:rPr>
              <a:t>décimal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qui 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n’est pas un carré parfait à l’aide de la </a:t>
            </a:r>
            <a:r>
              <a:rPr lang="fr-CA" sz="2400" u="sng" dirty="0">
                <a:solidFill>
                  <a:schemeClr val="dk1"/>
                </a:solidFill>
                <a:sym typeface="Arial"/>
              </a:rPr>
              <a:t>technologie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 (calculatrice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)?</a:t>
            </a:r>
            <a:endParaRPr lang="fr-CA" sz="2400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Les fractions – Méthode 1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037"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Les fractions – Méthode 2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556"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Les fractions – Méthode 3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778"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Estimer ces racines carrées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pic>
        <p:nvPicPr>
          <p:cNvPr id="3174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8" y="1423988"/>
            <a:ext cx="1881187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2275" y="1455738"/>
            <a:ext cx="173196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5" y="2852738"/>
            <a:ext cx="19510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fr-CA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fr-CA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fr-CA" sz="300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fr-CA" sz="3000" smtClean="0">
              <a:latin typeface="Arial" charset="0"/>
              <a:cs typeface="Arial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779713" y="3062288"/>
            <a:ext cx="303212" cy="28733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kern="0"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CA" smtClean="0">
              <a:latin typeface="Arial" charset="0"/>
              <a:cs typeface="Arial" charset="0"/>
            </a:endParaRP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98450" y="1239838"/>
            <a:ext cx="3835400" cy="2514600"/>
          </a:xfrm>
          <a:noFill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9400" y="1322388"/>
            <a:ext cx="3455988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C)</a:t>
            </a: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556" r="-963"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4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Je peux...</a:t>
            </a:r>
          </a:p>
        </p:txBody>
      </p:sp>
      <p:sp>
        <p:nvSpPr>
          <p:cNvPr id="11266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fr-CA" sz="3000" smtClean="0">
                <a:latin typeface="Arial" charset="0"/>
                <a:cs typeface="Arial" charset="0"/>
              </a:rPr>
              <a:t>Trouver la valeur </a:t>
            </a:r>
            <a:r>
              <a:rPr lang="fr-CA" sz="3000" b="1" smtClean="0">
                <a:latin typeface="Arial" charset="0"/>
                <a:cs typeface="Arial" charset="0"/>
              </a:rPr>
              <a:t>approximative </a:t>
            </a:r>
            <a:r>
              <a:rPr lang="fr-CA" sz="3000" smtClean="0">
                <a:latin typeface="Arial" charset="0"/>
                <a:cs typeface="Arial" charset="0"/>
              </a:rPr>
              <a:t>de la racine carrée de nombres rationnels positifs (nombres entiers, nombres décimaux, fractions) qui </a:t>
            </a:r>
            <a:r>
              <a:rPr lang="fr-CA" sz="3000" b="1" smtClean="0">
                <a:latin typeface="Arial" charset="0"/>
                <a:cs typeface="Arial" charset="0"/>
              </a:rPr>
              <a:t>ne sont pas</a:t>
            </a:r>
            <a:r>
              <a:rPr lang="fr-CA" sz="3000" smtClean="0">
                <a:latin typeface="Arial" charset="0"/>
                <a:cs typeface="Arial" charset="0"/>
              </a:rPr>
              <a:t> les carrés parfaits.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79425" y="3025775"/>
            <a:ext cx="979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288" y="1206500"/>
            <a:ext cx="6019800" cy="3690938"/>
          </a:xfrm>
          <a:prstGeom prst="rect">
            <a:avLst/>
          </a:prstGeom>
          <a:noFill/>
        </p:spPr>
      </p:pic>
      <p:graphicFrame>
        <p:nvGraphicFramePr>
          <p:cNvPr id="44041" name="Object 9"/>
          <p:cNvGraphicFramePr>
            <a:graphicFrameLocks noChangeAspect="1"/>
          </p:cNvGraphicFramePr>
          <p:nvPr>
            <p:ph idx="4294967295"/>
          </p:nvPr>
        </p:nvGraphicFramePr>
        <p:xfrm>
          <a:off x="0" y="1200150"/>
          <a:ext cx="1973263" cy="3725863"/>
        </p:xfrm>
        <a:graphic>
          <a:graphicData uri="http://schemas.openxmlformats.org/presentationml/2006/ole">
            <p:oleObj spid="_x0000_s44041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8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Es-tu capable de: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571500" indent="-3429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A" sz="2400" dirty="0">
                <a:solidFill>
                  <a:schemeClr val="dk1"/>
                </a:solidFill>
                <a:sym typeface="Arial"/>
              </a:rPr>
              <a:t>Estimer la racine carrée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d’une </a:t>
            </a:r>
            <a:r>
              <a:rPr lang="fr-CA" sz="2400" b="1" dirty="0" smtClean="0">
                <a:solidFill>
                  <a:schemeClr val="dk1"/>
                </a:solidFill>
                <a:sym typeface="Arial"/>
              </a:rPr>
              <a:t>fraction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qui 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n’est pas un carré parfait en utilisant des racines carrées de carrés parfaits comme points de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référence?</a:t>
            </a:r>
            <a:endParaRPr lang="fr-CA" sz="2400" dirty="0">
              <a:solidFill>
                <a:schemeClr val="dk1"/>
              </a:solidFill>
              <a:sym typeface="Arial"/>
            </a:endParaRPr>
          </a:p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endParaRPr sz="2400" dirty="0">
              <a:solidFill>
                <a:schemeClr val="dk1"/>
              </a:solidFill>
              <a:sym typeface="Arial"/>
            </a:endParaRPr>
          </a:p>
          <a:p>
            <a:pPr marL="571500" indent="-342900"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A" sz="2400" dirty="0">
                <a:solidFill>
                  <a:schemeClr val="dk1"/>
                </a:solidFill>
                <a:sym typeface="Arial"/>
              </a:rPr>
              <a:t>Déterminer approximativement la racine carrée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d’une </a:t>
            </a:r>
            <a:r>
              <a:rPr lang="fr-CA" sz="2400" b="1" dirty="0" smtClean="0">
                <a:solidFill>
                  <a:schemeClr val="dk1"/>
                </a:solidFill>
                <a:sym typeface="Arial"/>
              </a:rPr>
              <a:t>fraction 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qui 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n’est pas un carré parfait à l’aide de la </a:t>
            </a:r>
            <a:r>
              <a:rPr lang="fr-CA" sz="2400" u="sng" dirty="0">
                <a:solidFill>
                  <a:schemeClr val="dk1"/>
                </a:solidFill>
                <a:sym typeface="Arial"/>
              </a:rPr>
              <a:t>technologie</a:t>
            </a:r>
            <a:r>
              <a:rPr lang="fr-CA" sz="2400" dirty="0">
                <a:solidFill>
                  <a:schemeClr val="dk1"/>
                </a:solidFill>
                <a:sym typeface="Arial"/>
              </a:rPr>
              <a:t> (calculatrice</a:t>
            </a:r>
            <a:r>
              <a:rPr lang="fr-CA" sz="2400" dirty="0" smtClean="0">
                <a:solidFill>
                  <a:schemeClr val="dk1"/>
                </a:solidFill>
                <a:sym typeface="Arial"/>
              </a:rPr>
              <a:t>)?</a:t>
            </a:r>
            <a:endParaRPr lang="fr-CA" sz="2400" dirty="0">
              <a:solidFill>
                <a:schemeClr val="dk1"/>
              </a:solidFill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À faire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5842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CA" sz="3000" smtClean="0">
                <a:latin typeface="Arial" charset="0"/>
                <a:cs typeface="Arial" charset="0"/>
              </a:rPr>
              <a:t>p. 18 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en-CA" sz="3000" smtClean="0">
                <a:latin typeface="Arial" charset="0"/>
                <a:cs typeface="Arial" charset="0"/>
              </a:rPr>
              <a:t>#5 (b, c, e), 6, 8, 11 (a, b, g, h), 12, 15, 16a</a:t>
            </a:r>
            <a:endParaRPr lang="fr-CA" sz="3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Révision</a:t>
            </a:r>
          </a:p>
        </p:txBody>
      </p:sp>
      <p:sp>
        <p:nvSpPr>
          <p:cNvPr id="13314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r>
              <a:rPr lang="fr-CA" sz="3000" smtClean="0">
                <a:latin typeface="Arial" charset="0"/>
                <a:cs typeface="Arial" charset="0"/>
              </a:rPr>
              <a:t>Si l’aire d’un carré est 36m</a:t>
            </a:r>
            <a:r>
              <a:rPr lang="fr-CA" sz="3000" baseline="30000" smtClean="0">
                <a:latin typeface="Arial" charset="0"/>
                <a:cs typeface="Arial" charset="0"/>
              </a:rPr>
              <a:t>2</a:t>
            </a:r>
            <a:r>
              <a:rPr lang="fr-CA" sz="3000" smtClean="0">
                <a:latin typeface="Arial" charset="0"/>
                <a:cs typeface="Arial" charset="0"/>
              </a:rPr>
              <a:t>, trouve la longueur de sa coté.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en-CA" sz="3000" smtClean="0">
              <a:latin typeface="Arial" charset="0"/>
              <a:cs typeface="Arial" charset="0"/>
            </a:endParaRPr>
          </a:p>
        </p:txBody>
      </p:sp>
      <p:pic>
        <p:nvPicPr>
          <p:cNvPr id="13315" name="Shape 5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9850" y="2347913"/>
            <a:ext cx="5405438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Shape 53"/>
          <p:cNvSpPr txBox="1">
            <a:spLocks noChangeArrowheads="1"/>
          </p:cNvSpPr>
          <p:nvPr/>
        </p:nvSpPr>
        <p:spPr bwMode="auto">
          <a:xfrm>
            <a:off x="3692525" y="2706688"/>
            <a:ext cx="1608138" cy="44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CA"/>
              <a:t>longueur du coté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fr-CA" sz="3600" b="1" smtClean="0">
                <a:latin typeface="Arial" charset="0"/>
                <a:cs typeface="Arial" charset="0"/>
              </a:rPr>
              <a:t>Maintenant….</a:t>
            </a:r>
          </a:p>
        </p:txBody>
      </p:sp>
      <p:sp>
        <p:nvSpPr>
          <p:cNvPr id="15362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Pct val="37000"/>
            </a:pPr>
            <a:r>
              <a:rPr lang="fr-CA" sz="3000" smtClean="0">
                <a:latin typeface="Arial" charset="0"/>
                <a:cs typeface="Arial" charset="0"/>
              </a:rPr>
              <a:t>Si l’aire d’un carré est 30m</a:t>
            </a:r>
            <a:r>
              <a:rPr lang="fr-CA" sz="3000" baseline="30000" smtClean="0">
                <a:latin typeface="Arial" charset="0"/>
                <a:cs typeface="Arial" charset="0"/>
              </a:rPr>
              <a:t>2</a:t>
            </a:r>
            <a:r>
              <a:rPr lang="fr-CA" sz="3000" smtClean="0">
                <a:latin typeface="Arial" charset="0"/>
                <a:cs typeface="Arial" charset="0"/>
              </a:rPr>
              <a:t>, trouve la longueur de sa coté.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</a:pPr>
            <a:endParaRPr lang="en-CA" sz="3000" smtClean="0">
              <a:latin typeface="Arial" charset="0"/>
              <a:cs typeface="Arial" charset="0"/>
            </a:endParaRPr>
          </a:p>
        </p:txBody>
      </p:sp>
      <p:pic>
        <p:nvPicPr>
          <p:cNvPr id="15363" name="Shape 60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088" y="2570163"/>
            <a:ext cx="6810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Shape 61"/>
          <p:cNvSpPr txBox="1">
            <a:spLocks noChangeArrowheads="1"/>
          </p:cNvSpPr>
          <p:nvPr/>
        </p:nvSpPr>
        <p:spPr bwMode="auto">
          <a:xfrm>
            <a:off x="2192338" y="2987675"/>
            <a:ext cx="1509712" cy="361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CA"/>
              <a:t>longueur du coté</a:t>
            </a:r>
          </a:p>
        </p:txBody>
      </p:sp>
      <p:sp>
        <p:nvSpPr>
          <p:cNvPr id="15365" name="Shape 62"/>
          <p:cNvSpPr txBox="1">
            <a:spLocks noChangeArrowheads="1"/>
          </p:cNvSpPr>
          <p:nvPr/>
        </p:nvSpPr>
        <p:spPr bwMode="auto">
          <a:xfrm>
            <a:off x="4486275" y="3219450"/>
            <a:ext cx="2978150" cy="129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CA"/>
              <a:t>Ceci n’est pas un carré parfait alors on ne peut pas trouver une réponse exacte.  MAIS - on peut estimer en utilisant les carrés parfaits qu’on sait.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Shape 7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184150"/>
            <a:ext cx="16668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Shape 74"/>
          <p:cNvSpPr txBox="1">
            <a:spLocks noChangeArrowheads="1"/>
          </p:cNvSpPr>
          <p:nvPr/>
        </p:nvSpPr>
        <p:spPr bwMode="auto">
          <a:xfrm>
            <a:off x="261938" y="150813"/>
            <a:ext cx="1730375" cy="3127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CA"/>
              <a:t>Carrés parfaits</a:t>
            </a:r>
          </a:p>
        </p:txBody>
      </p:sp>
      <p:pic>
        <p:nvPicPr>
          <p:cNvPr id="17411" name="Shape 75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4525" y="225425"/>
            <a:ext cx="5221288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Shape 76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3059113"/>
            <a:ext cx="453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Shape 77"/>
          <p:cNvSpPr txBox="1">
            <a:spLocks noChangeArrowheads="1"/>
          </p:cNvSpPr>
          <p:nvPr/>
        </p:nvSpPr>
        <p:spPr bwMode="auto">
          <a:xfrm>
            <a:off x="2152650" y="220663"/>
            <a:ext cx="4244975" cy="5445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CA"/>
              <a:t>Entre quels 2 carrés parfaits est-ce que 30 se situe?</a:t>
            </a:r>
          </a:p>
        </p:txBody>
      </p:sp>
      <p:sp>
        <p:nvSpPr>
          <p:cNvPr id="17414" name="Shape 78"/>
          <p:cNvSpPr txBox="1">
            <a:spLocks noChangeArrowheads="1"/>
          </p:cNvSpPr>
          <p:nvPr/>
        </p:nvSpPr>
        <p:spPr bwMode="auto">
          <a:xfrm>
            <a:off x="2736850" y="1468438"/>
            <a:ext cx="3228975" cy="171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en-CA"/>
          </a:p>
        </p:txBody>
      </p:sp>
      <p:sp>
        <p:nvSpPr>
          <p:cNvPr id="17415" name="Shape 79"/>
          <p:cNvSpPr txBox="1">
            <a:spLocks noChangeArrowheads="1"/>
          </p:cNvSpPr>
          <p:nvPr/>
        </p:nvSpPr>
        <p:spPr bwMode="auto">
          <a:xfrm>
            <a:off x="2716213" y="1649413"/>
            <a:ext cx="422275" cy="252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en-CA"/>
          </a:p>
        </p:txBody>
      </p:sp>
      <p:sp>
        <p:nvSpPr>
          <p:cNvPr id="17416" name="TextBox 1"/>
          <p:cNvSpPr txBox="1">
            <a:spLocks noChangeArrowheads="1"/>
          </p:cNvSpPr>
          <p:nvPr/>
        </p:nvSpPr>
        <p:spPr bwMode="auto">
          <a:xfrm>
            <a:off x="2716213" y="1852613"/>
            <a:ext cx="1116012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        Alors, </a:t>
            </a:r>
          </a:p>
        </p:txBody>
      </p:sp>
      <p:sp>
        <p:nvSpPr>
          <p:cNvPr id="17417" name="TextBox 9"/>
          <p:cNvSpPr txBox="1">
            <a:spLocks noChangeArrowheads="1"/>
          </p:cNvSpPr>
          <p:nvPr/>
        </p:nvSpPr>
        <p:spPr bwMode="auto">
          <a:xfrm>
            <a:off x="4124325" y="1836738"/>
            <a:ext cx="1998663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doit </a:t>
            </a:r>
            <a:r>
              <a:rPr lang="en-CA"/>
              <a:t>être entre 5 et 6</a:t>
            </a:r>
            <a:endParaRPr lang="fr-CA"/>
          </a:p>
        </p:txBody>
      </p:sp>
      <p:sp>
        <p:nvSpPr>
          <p:cNvPr id="17418" name="TextBox 10"/>
          <p:cNvSpPr txBox="1">
            <a:spLocks noChangeArrowheads="1"/>
          </p:cNvSpPr>
          <p:nvPr/>
        </p:nvSpPr>
        <p:spPr bwMode="auto">
          <a:xfrm>
            <a:off x="3849688" y="1376363"/>
            <a:ext cx="339725" cy="522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/>
              <a:t>        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200" y="84138"/>
            <a:ext cx="6659563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903288" y="1492250"/>
            <a:ext cx="7783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/>
              <a:t>Procéder par “</a:t>
            </a:r>
            <a:r>
              <a:rPr lang="en-CA" sz="1800" b="1"/>
              <a:t>Essais et erreurs</a:t>
            </a:r>
            <a:r>
              <a:rPr lang="en-CA" sz="1800"/>
              <a:t>” – Fais une estimation et essaie-la:</a:t>
            </a:r>
            <a:endParaRPr lang="fr-CA" sz="1800"/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3288" y="1860550"/>
            <a:ext cx="74104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1169988" y="3922713"/>
            <a:ext cx="3381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/>
              <a:t>Utilise une calculatrice pour verifier!</a:t>
            </a:r>
            <a:endParaRPr lang="fr-CA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Exemple 2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Exemple 3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0" y="1360488"/>
            <a:ext cx="439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4800" y="2114550"/>
            <a:ext cx="59944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accent1"/>
              </a:buClr>
            </a:pPr>
            <a:r>
              <a:rPr lang="en-CA" sz="3600" b="1" smtClean="0">
                <a:latin typeface="Arial" charset="0"/>
                <a:cs typeface="Arial" charset="0"/>
              </a:rPr>
              <a:t>Révision – l’arrondissement</a:t>
            </a:r>
            <a:endParaRPr lang="fr-CA" sz="3600" b="1" smtClean="0">
              <a:latin typeface="Arial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 rotWithShape="0">
            <a:blip r:embed="rId2"/>
            <a:stretch>
              <a:fillRect l="-1185"/>
            </a:stretch>
          </a:blipFill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dk1"/>
              </a:buClr>
              <a:buSzPct val="100000"/>
              <a:defRPr/>
            </a:pPr>
            <a:r>
              <a:rPr lang="fr-CA" sz="3000">
                <a:noFill/>
                <a:sym typeface="Arial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340</Words>
  <Application>Microsoft Office PowerPoint</Application>
  <PresentationFormat>On-screen Show (16:9)</PresentationFormat>
  <Paragraphs>51</Paragraphs>
  <Slides>22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swiss</vt:lpstr>
      <vt:lpstr>swiss</vt:lpstr>
      <vt:lpstr>swiss</vt:lpstr>
      <vt:lpstr>swiss</vt:lpstr>
      <vt:lpstr>swiss</vt:lpstr>
      <vt:lpstr>swiss</vt:lpstr>
      <vt:lpstr>swiss</vt:lpstr>
      <vt:lpstr>Microsoft Equation 3.0</vt:lpstr>
      <vt:lpstr>Ch 1.2 - La racine carrée des carrés non parfaits </vt:lpstr>
      <vt:lpstr>Je peux...</vt:lpstr>
      <vt:lpstr>Révision</vt:lpstr>
      <vt:lpstr>Maintenant….</vt:lpstr>
      <vt:lpstr>Slide 5</vt:lpstr>
      <vt:lpstr>Slide 6</vt:lpstr>
      <vt:lpstr>Exemple 2</vt:lpstr>
      <vt:lpstr>Exemple 3</vt:lpstr>
      <vt:lpstr>Révision – l’arrondissement</vt:lpstr>
      <vt:lpstr>Slide 10</vt:lpstr>
      <vt:lpstr>Que vois-tu?</vt:lpstr>
      <vt:lpstr>À faire:</vt:lpstr>
      <vt:lpstr>Es-tu capable de:</vt:lpstr>
      <vt:lpstr>Les fractions – Méthode 1</vt:lpstr>
      <vt:lpstr>Les fractions – Méthode 2</vt:lpstr>
      <vt:lpstr>Les fractions – Méthode 3</vt:lpstr>
      <vt:lpstr>Estimer ces racines carrées</vt:lpstr>
      <vt:lpstr>Slide 18</vt:lpstr>
      <vt:lpstr>C)</vt:lpstr>
      <vt:lpstr>Slide 20</vt:lpstr>
      <vt:lpstr>Es-tu capable de: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1.2 - La racine carrée des carrés non parfaits</dc:title>
  <dc:creator>Owner</dc:creator>
  <cp:lastModifiedBy>User</cp:lastModifiedBy>
  <cp:revision>12</cp:revision>
  <dcterms:modified xsi:type="dcterms:W3CDTF">2015-09-16T19:02:50Z</dcterms:modified>
</cp:coreProperties>
</file>